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98"/>
  </p:notesMasterIdLst>
  <p:sldIdLst>
    <p:sldId id="256" r:id="rId5"/>
    <p:sldId id="265" r:id="rId6"/>
    <p:sldId id="267" r:id="rId7"/>
    <p:sldId id="412" r:id="rId8"/>
    <p:sldId id="300" r:id="rId9"/>
    <p:sldId id="301" r:id="rId10"/>
    <p:sldId id="302" r:id="rId11"/>
    <p:sldId id="305" r:id="rId12"/>
    <p:sldId id="304" r:id="rId13"/>
    <p:sldId id="391" r:id="rId14"/>
    <p:sldId id="320" r:id="rId15"/>
    <p:sldId id="414" r:id="rId16"/>
    <p:sldId id="413" r:id="rId17"/>
    <p:sldId id="411" r:id="rId18"/>
    <p:sldId id="416" r:id="rId19"/>
    <p:sldId id="415" r:id="rId20"/>
    <p:sldId id="440" r:id="rId21"/>
    <p:sldId id="418" r:id="rId22"/>
    <p:sldId id="419" r:id="rId23"/>
    <p:sldId id="420" r:id="rId24"/>
    <p:sldId id="443" r:id="rId25"/>
    <p:sldId id="441" r:id="rId26"/>
    <p:sldId id="442" r:id="rId27"/>
    <p:sldId id="444" r:id="rId28"/>
    <p:sldId id="428" r:id="rId29"/>
    <p:sldId id="429" r:id="rId30"/>
    <p:sldId id="430" r:id="rId31"/>
    <p:sldId id="431" r:id="rId32"/>
    <p:sldId id="432" r:id="rId33"/>
    <p:sldId id="433" r:id="rId34"/>
    <p:sldId id="448" r:id="rId35"/>
    <p:sldId id="447" r:id="rId36"/>
    <p:sldId id="488" r:id="rId37"/>
    <p:sldId id="487" r:id="rId38"/>
    <p:sldId id="435" r:id="rId39"/>
    <p:sldId id="436" r:id="rId40"/>
    <p:sldId id="437" r:id="rId41"/>
    <p:sldId id="438" r:id="rId42"/>
    <p:sldId id="439" r:id="rId43"/>
    <p:sldId id="386" r:id="rId44"/>
    <p:sldId id="449" r:id="rId45"/>
    <p:sldId id="450" r:id="rId46"/>
    <p:sldId id="445" r:id="rId47"/>
    <p:sldId id="421" r:id="rId48"/>
    <p:sldId id="422" r:id="rId49"/>
    <p:sldId id="423" r:id="rId50"/>
    <p:sldId id="425" r:id="rId51"/>
    <p:sldId id="408" r:id="rId52"/>
    <p:sldId id="446" r:id="rId53"/>
    <p:sldId id="344" r:id="rId54"/>
    <p:sldId id="346" r:id="rId55"/>
    <p:sldId id="347" r:id="rId56"/>
    <p:sldId id="451" r:id="rId57"/>
    <p:sldId id="452" r:id="rId58"/>
    <p:sldId id="453" r:id="rId59"/>
    <p:sldId id="455" r:id="rId60"/>
    <p:sldId id="454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466" r:id="rId70"/>
    <p:sldId id="456" r:id="rId71"/>
    <p:sldId id="467" r:id="rId72"/>
    <p:sldId id="468" r:id="rId73"/>
    <p:sldId id="469" r:id="rId74"/>
    <p:sldId id="457" r:id="rId75"/>
    <p:sldId id="470" r:id="rId76"/>
    <p:sldId id="471" r:id="rId77"/>
    <p:sldId id="472" r:id="rId78"/>
    <p:sldId id="473" r:id="rId79"/>
    <p:sldId id="474" r:id="rId80"/>
    <p:sldId id="475" r:id="rId81"/>
    <p:sldId id="476" r:id="rId82"/>
    <p:sldId id="477" r:id="rId83"/>
    <p:sldId id="478" r:id="rId84"/>
    <p:sldId id="479" r:id="rId85"/>
    <p:sldId id="480" r:id="rId86"/>
    <p:sldId id="481" r:id="rId87"/>
    <p:sldId id="482" r:id="rId88"/>
    <p:sldId id="290" r:id="rId89"/>
    <p:sldId id="483" r:id="rId90"/>
    <p:sldId id="484" r:id="rId91"/>
    <p:sldId id="485" r:id="rId92"/>
    <p:sldId id="486" r:id="rId93"/>
    <p:sldId id="298" r:id="rId94"/>
    <p:sldId id="350" r:id="rId95"/>
    <p:sldId id="299" r:id="rId96"/>
    <p:sldId id="264" r:id="rId97"/>
  </p:sldIdLst>
  <p:sldSz cx="12192000" cy="6858000"/>
  <p:notesSz cx="6858000" cy="9144000"/>
  <p:embeddedFontLst>
    <p:embeddedFont>
      <p:font typeface="Calibri" panose="020F0502020204030204" pitchFamily="34" charset="0"/>
      <p:regular r:id="rId99"/>
      <p:bold r:id="rId100"/>
      <p:italic r:id="rId101"/>
      <p:boldItalic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  <p:embeddedFont>
      <p:font typeface="Fira Code" panose="020B0509050000020004" pitchFamily="49" charset="0"/>
      <p:regular r:id="rId107"/>
      <p:bold r:id="rId108"/>
    </p:embeddedFont>
    <p:embeddedFont>
      <p:font typeface="Georgia" panose="02040502050405020303" pitchFamily="18" charset="0"/>
      <p:regular r:id="rId109"/>
      <p:bold r:id="rId110"/>
      <p:italic r:id="rId111"/>
      <p:boldItalic r:id="rId112"/>
    </p:embeddedFont>
    <p:embeddedFont>
      <p:font typeface="Gloria Hallelujah" panose="02000000000000000000" charset="0"/>
      <p:regular r:id="rId113"/>
    </p:embeddedFont>
    <p:embeddedFont>
      <p:font typeface="Segoe UI" panose="020B0502040204020203" pitchFamily="34" charset="0"/>
      <p:regular r:id="rId114"/>
      <p:bold r:id="rId115"/>
      <p:italic r:id="rId116"/>
      <p:boldItalic r:id="rId117"/>
    </p:embeddedFont>
    <p:embeddedFont>
      <p:font typeface="Segoe UI Light" panose="020B0502040204020203" pitchFamily="34" charset="0"/>
      <p:regular r:id="rId118"/>
      <p:italic r:id="rId1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4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84179" autoAdjust="0"/>
  </p:normalViewPr>
  <p:slideViewPr>
    <p:cSldViewPr snapToGrid="0">
      <p:cViewPr varScale="1">
        <p:scale>
          <a:sx n="70" d="100"/>
          <a:sy n="70" d="100"/>
        </p:scale>
        <p:origin x="8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894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19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4.fntdata"/><Relationship Id="rId16" Type="http://schemas.openxmlformats.org/officeDocument/2006/relationships/slide" Target="slides/slide12.xml"/><Relationship Id="rId107" Type="http://schemas.openxmlformats.org/officeDocument/2006/relationships/font" Target="fonts/font9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4.fntdata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15.fntdata"/><Relationship Id="rId118" Type="http://schemas.openxmlformats.org/officeDocument/2006/relationships/font" Target="fonts/font20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124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16.fntdata"/><Relationship Id="rId119" Type="http://schemas.openxmlformats.org/officeDocument/2006/relationships/font" Target="fonts/font21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1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6.fntdata"/><Relationship Id="rId120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2.fntdata"/><Relationship Id="rId115" Type="http://schemas.openxmlformats.org/officeDocument/2006/relationships/font" Target="fonts/font17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3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A2F9808-F9B4-41EB-8199-75BA64B0F623}" type="datetimeFigureOut">
              <a:rPr lang="fa-IR" smtClean="0"/>
              <a:t>29/02/1441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D67B1DA-A966-4453-8E6C-F799BE7C09C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3856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74663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System.Diagnostics.Contracts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17904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30958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Transfer knowledge from OO to FP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23317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19286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Computational Expressions</a:t>
            </a:r>
          </a:p>
          <a:p>
            <a:r>
              <a:rPr lang="en-US" dirty="0"/>
              <a:t>Flexible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4735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69813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41758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85099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16254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22820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40295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93946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4475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74214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60161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3820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63849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15955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6396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6901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29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1004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673481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62077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86428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6963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06577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903134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00772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064813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Refinement Types</a:t>
            </a:r>
          </a:p>
          <a:p>
            <a:endParaRPr lang="en-US" dirty="0"/>
          </a:p>
          <a:p>
            <a:r>
              <a:rPr lang="en-US" dirty="0"/>
              <a:t>Type Define Refine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330939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39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036128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03197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218827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187707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53573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854828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662984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462714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384679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920597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369218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49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455409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2993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1"/>
                </a:solidFill>
              </a:rPr>
              <a:t>1934 ~ 1313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Finish: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Imperative</a:t>
            </a:r>
            <a:r>
              <a:rPr lang="en-US" dirty="0"/>
              <a:t>: Do this, do this, read from tape write from tape.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 types of Turing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WW2, Enigma Machine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337626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23872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39530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 Haskell but other FP </a:t>
            </a:r>
            <a:r>
              <a:rPr lang="en-US" dirty="0" err="1"/>
              <a:t>langs</a:t>
            </a:r>
            <a:r>
              <a:rPr lang="en-US" dirty="0"/>
              <a:t> can describe this too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15689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658429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818268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apply a function to this value, you'll get different results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 on the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649307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219574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544417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59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035081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08102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1920 ~ 1299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Intro: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1920: Project involving Curry and Church. New foundation on math based on </a:t>
            </a:r>
            <a:r>
              <a:rPr lang="en-US" dirty="0" err="1"/>
              <a:t>funcs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FP came to existence 10 years before first computer.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Finish: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Church was Professor of Turing. Working separately.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512355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029693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189104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194188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911331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6488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755582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087670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16545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69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767100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89184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Scala → Apache Spark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604397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75302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851240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002643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032570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389937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772226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078707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151183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79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956851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5398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740413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84461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016208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154290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 monads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1959228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653121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Cloud on </a:t>
            </a:r>
            <a:r>
              <a:rPr lang="en-US" dirty="0" err="1"/>
              <a:t>XenServer</a:t>
            </a:r>
            <a:r>
              <a:rPr lang="en-US" dirty="0"/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virtualization platform)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154089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051187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564662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89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4219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90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76769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System.Diagnostics.Contracts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820557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91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79040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92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384478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7B1DA-A966-4453-8E6C-F799BE7C09CD}" type="slidenum">
              <a:rPr lang="fa-IR" smtClean="0"/>
              <a:t>93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1861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CAB37-1E88-4708-A532-D75EB217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961839-10F7-4B26-97D8-3B09045F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6427" y="448635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897E7F-9714-44E5-993E-DBF4230C6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24" y="3083859"/>
            <a:ext cx="10974598" cy="1513164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 b="0"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F7019-E7BE-4EF2-AE25-147C9EB6E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27" y="4746054"/>
            <a:ext cx="6579479" cy="125346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200" b="1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984A1-98E1-4393-BFD9-176CA2A90C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97" y="3565573"/>
            <a:ext cx="2079325" cy="26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9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7EEF-0759-477E-AA5C-EB9060C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F86D4-5180-4D02-9937-52B7F61E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4DC1-0189-44BD-9FB8-DF70AE92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4F59F-8F03-4A4D-8859-9298A260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CA1F9-A38C-468E-ACB7-25764D97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3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C314C-387C-4945-A19D-3B87791BA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3BE1D-B9D6-4253-B297-6E1D1831D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456AE-EFB4-48B9-B590-443B6AC1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FEF9-F08B-4826-9DD0-63FA658A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0E9F-2C2A-48BA-B6BF-563F870F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7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EF79B9-94B9-457E-B84A-E29D024E0E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21"/>
            <a:ext cx="12192000" cy="9402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433B-22CF-4853-8DBF-691E749A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0E8C-901D-425E-8AA7-D1BD6A0A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AFA12-E129-4E79-BFA1-62D435AD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FACBF-8BF8-4D7A-9998-28CF5ED5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F292099-C4FB-4C3E-B0E3-BB125C58C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1" y="1"/>
            <a:ext cx="1075055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26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F17FC-DE49-4934-B430-4C904746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32B5B-6A1B-4AEE-BE18-97E2FB02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08" y="528137"/>
            <a:ext cx="9274676" cy="117232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2F367-9A62-40CE-A7F4-639F03D2E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008" y="1717926"/>
            <a:ext cx="9274676" cy="51067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06EB8-6208-44FC-8683-2B1B285F78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97" y="3565573"/>
            <a:ext cx="2079325" cy="266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0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0F17FC-DE49-4934-B430-4C904746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2496DC-BB9A-4AAB-83CB-E88E5DC2DD95}"/>
              </a:ext>
            </a:extLst>
          </p:cNvPr>
          <p:cNvSpPr/>
          <p:nvPr userDrawn="1"/>
        </p:nvSpPr>
        <p:spPr>
          <a:xfrm>
            <a:off x="400755" y="510822"/>
            <a:ext cx="11170356" cy="588997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BA3403-2334-47D8-AE28-A85E52B160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889" y="742626"/>
            <a:ext cx="2856089" cy="1153907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marL="0" lvl="0"/>
            <a:r>
              <a:rPr lang="en-US" dirty="0"/>
              <a:t>Case 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55E439-6186-408E-976C-DCD4B31AE1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713" y="2111375"/>
            <a:ext cx="10498843" cy="2990850"/>
          </a:xfrm>
        </p:spPr>
        <p:txBody>
          <a:bodyPr anchor="ctr">
            <a:normAutofit/>
          </a:bodyPr>
          <a:lstStyle>
            <a:lvl1pPr marL="0" indent="0" algn="ctr" rtl="0">
              <a:buNone/>
              <a:defRPr lang="en-US" sz="8000" b="1" kern="1200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 lang="en-US" sz="4400" b="1" kern="1200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2pPr>
            <a:lvl3pPr>
              <a:defRPr lang="en-US" sz="4400" b="1" kern="1200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3pPr>
            <a:lvl4pPr>
              <a:defRPr lang="en-US" sz="4400" b="1" kern="1200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4pPr>
            <a:lvl5pPr>
              <a:defRPr lang="en-US" sz="4400" b="1" kern="12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170282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9A8B0E0-E07A-49F7-B25F-4B478FADB3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1186" y="2122488"/>
            <a:ext cx="5132614" cy="4083050"/>
          </a:xfrm>
        </p:spPr>
        <p:txBody>
          <a:bodyPr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20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8C66BE67-91A6-49CD-A166-4EFD27D36C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7066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9A73E789-A47B-493F-BD60-32422000C6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03139" y="2122488"/>
            <a:ext cx="3450661" cy="4083050"/>
          </a:xfrm>
        </p:spPr>
        <p:txBody>
          <a:bodyPr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C78D6D-D6FA-4ABF-8565-3BFF1B362A45}"/>
              </a:ext>
            </a:extLst>
          </p:cNvPr>
          <p:cNvCxnSpPr/>
          <p:nvPr userDrawn="1"/>
        </p:nvCxnSpPr>
        <p:spPr>
          <a:xfrm>
            <a:off x="4335277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B95B52-D4CC-44EE-9F94-F106A8238740}"/>
              </a:ext>
            </a:extLst>
          </p:cNvPr>
          <p:cNvCxnSpPr/>
          <p:nvPr userDrawn="1"/>
        </p:nvCxnSpPr>
        <p:spPr>
          <a:xfrm>
            <a:off x="7866780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8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D1ED74-0D66-49A5-B190-A7DE0E67A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7"/>
            <a:ext cx="12192000" cy="316706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0B519A99-FF44-472F-B22E-5F86CEAB9C59}"/>
              </a:ext>
            </a:extLst>
          </p:cNvPr>
          <p:cNvSpPr/>
          <p:nvPr userDrawn="1"/>
        </p:nvSpPr>
        <p:spPr>
          <a:xfrm>
            <a:off x="4693237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EC5AF5-F2E8-491C-BA10-ABF9E30E73D8}"/>
              </a:ext>
            </a:extLst>
          </p:cNvPr>
          <p:cNvSpPr/>
          <p:nvPr userDrawn="1"/>
        </p:nvSpPr>
        <p:spPr>
          <a:xfrm>
            <a:off x="8513368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915790-803C-4DD9-87FC-7880EE0EAC52}"/>
              </a:ext>
            </a:extLst>
          </p:cNvPr>
          <p:cNvSpPr/>
          <p:nvPr userDrawn="1"/>
        </p:nvSpPr>
        <p:spPr>
          <a:xfrm>
            <a:off x="910053" y="1892626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42C05-3195-4529-840F-8A6EADA6A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129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31B9BD-554C-40FA-8C90-F818F61C4557}"/>
              </a:ext>
            </a:extLst>
          </p:cNvPr>
          <p:cNvSpPr/>
          <p:nvPr userDrawn="1"/>
        </p:nvSpPr>
        <p:spPr>
          <a:xfrm>
            <a:off x="8892073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D3FE72-F542-4BD9-81A4-FB9FDE700A2A}"/>
              </a:ext>
            </a:extLst>
          </p:cNvPr>
          <p:cNvSpPr/>
          <p:nvPr userDrawn="1"/>
        </p:nvSpPr>
        <p:spPr>
          <a:xfrm>
            <a:off x="5071942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9C24C6-88D8-4D3F-AFDC-A6C9E2922736}"/>
              </a:ext>
            </a:extLst>
          </p:cNvPr>
          <p:cNvSpPr/>
          <p:nvPr userDrawn="1"/>
        </p:nvSpPr>
        <p:spPr>
          <a:xfrm>
            <a:off x="1288758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9F6D5-2ED8-4FD9-B5B2-9093B4C1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386" y="4298200"/>
            <a:ext cx="1877308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A39E9-D45A-443C-A58B-17D0B5D5C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1942" y="4298200"/>
            <a:ext cx="1912883" cy="358025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2B0D44-387D-4C24-B5F0-F47FD1215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2073" y="4264288"/>
            <a:ext cx="1912883" cy="422012"/>
          </a:xfrm>
          <a:grpFill/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>
              <a:lnSpc>
                <a:spcPct val="100000"/>
              </a:lnSpc>
              <a:spcAft>
                <a:spcPts val="120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9F3ACD07-A1A8-4C77-9A5E-A152399BF1A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09826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A00728-0390-449B-A9C3-B2E70E7B87F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9957" y="4764856"/>
            <a:ext cx="3037114" cy="1907586"/>
          </a:xfrm>
        </p:spPr>
        <p:txBody>
          <a:bodyPr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68A52873-F950-4E21-95F3-B294D0B9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9C60224-04AE-4754-B02D-77F780736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751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Picture Placeholder 30">
            <a:extLst>
              <a:ext uri="{FF2B5EF4-FFF2-40B4-BE49-F238E27FC236}">
                <a16:creationId xmlns:a16="http://schemas.microsoft.com/office/drawing/2014/main" id="{0DB3A35F-50DF-4731-9C74-A6E9A24FB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997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3" name="Picture Placeholder 30">
            <a:extLst>
              <a:ext uri="{FF2B5EF4-FFF2-40B4-BE49-F238E27FC236}">
                <a16:creationId xmlns:a16="http://schemas.microsoft.com/office/drawing/2014/main" id="{90215D81-6F8E-4563-B187-421039C2AC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2128" y="2106669"/>
            <a:ext cx="1912828" cy="191282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0F1F5E-0F8E-4292-A2C4-57224605234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64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45456-20FC-48A7-BE67-71488B45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B51B5-1DF3-41CD-A957-E9A05361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0CD5D-2F5B-4547-8B71-EF4448AB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21205-E349-470A-A959-45D60D20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9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B6D9F9-5A76-47FC-B76A-79DF99E9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37094-828F-4507-8763-329969F4092C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46DF5-B260-48EA-A562-51A920C2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32BD4-E04A-4497-8494-72AA7909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0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F4D1852-0B32-43A2-AF32-062E9EC37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547"/>
            <a:ext cx="12192000" cy="3316716"/>
            <a:chOff x="0" y="4547"/>
            <a:chExt cx="12192000" cy="3316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87464D-F58B-492E-A7E1-17EC8F31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47"/>
              <a:ext cx="12192000" cy="316706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0FA97E-93E9-45A9-967A-DD905690C756}"/>
                </a:ext>
              </a:extLst>
            </p:cNvPr>
            <p:cNvSpPr/>
            <p:nvPr/>
          </p:nvSpPr>
          <p:spPr>
            <a:xfrm>
              <a:off x="0" y="1892300"/>
              <a:ext cx="12192000" cy="142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1C049FA-04F3-4E83-A400-653730E5E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"/>
            <a:ext cx="3225800" cy="27990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5AE06-C1A4-479D-961E-89F2BE93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D420E-5AA3-46FF-924E-C6482652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1265"/>
            <a:ext cx="10515600" cy="41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E446-2533-44B0-A61C-6E264034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37094-828F-4507-8763-329969F4092C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5CCA6-6249-4EEF-8EB6-5880D7FD2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4EE8A-DDD1-41D0-8553-81C0B037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2767F-C36F-43F3-A3EC-D3C6B44B9C0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81BBC1-20E7-4568-BB16-09A7F298515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5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60" r:id="rId6"/>
    <p:sldLayoutId id="2147483653" r:id="rId7"/>
    <p:sldLayoutId id="2147483654" r:id="rId8"/>
    <p:sldLayoutId id="2147483655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lang="en-US" sz="3000" b="1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QB5MSM" TargetMode="External"/><Relationship Id="rId13" Type="http://schemas.microsoft.com/office/2017/06/relationships/model3d" Target="../media/model3d2.glb"/><Relationship Id="rId18" Type="http://schemas.openxmlformats.org/officeDocument/2006/relationships/hyperlink" Target="https://www.remix3d.com/details/G009SXQB4QHF" TargetMode="External"/><Relationship Id="rId3" Type="http://schemas.openxmlformats.org/officeDocument/2006/relationships/image" Target="../media/image6.png"/><Relationship Id="rId7" Type="http://schemas.microsoft.com/office/2017/06/relationships/model3d" Target="../media/model3d1.glb"/><Relationship Id="rId12" Type="http://schemas.openxmlformats.org/officeDocument/2006/relationships/image" Target="../media/image10.png"/><Relationship Id="rId17" Type="http://schemas.microsoft.com/office/2017/06/relationships/model3d" Target="../media/model3d3.glb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19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hyperlink" Target="https://www.remix3d.com/details/G009SVJ2HG4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adit.io/posts/2013-04-17-functors,_applicatives,_and_monads_in_pictures.html" TargetMode="External"/><Relationship Id="rId4" Type="http://schemas.openxmlformats.org/officeDocument/2006/relationships/hyperlink" Target="https://virgool.io/@0xaryan/learn-fsharp-for-fun-and-profit-ox5rxavm9tq3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1F38D0-D1DC-424C-A95E-CA9BA3266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24" y="2888404"/>
            <a:ext cx="10974598" cy="1621067"/>
          </a:xfrm>
        </p:spPr>
        <p:txBody>
          <a:bodyPr>
            <a:normAutofit/>
          </a:bodyPr>
          <a:lstStyle/>
          <a:p>
            <a:pPr rtl="0">
              <a:lnSpc>
                <a:spcPct val="100000"/>
              </a:lnSpc>
            </a:pPr>
            <a:r>
              <a:rPr lang="en-US" dirty="0"/>
              <a:t>Functional Programming</a:t>
            </a:r>
            <a:br>
              <a:rPr lang="en-US" dirty="0"/>
            </a:br>
            <a:r>
              <a:rPr lang="en-US" sz="2400" dirty="0"/>
              <a:t>design patterns with real world example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E38BC034-3AAF-43AF-B5D3-540617DEE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rtl="0"/>
            <a:r>
              <a:rPr lang="en-US" dirty="0">
                <a:solidFill>
                  <a:srgbClr val="FF9999"/>
                </a:solidFill>
                <a:latin typeface="Gloria Hallelujah" panose="02000000000000000000" pitchFamily="2" charset="0"/>
              </a:rPr>
              <a:t>By: Aryan Ebrahimpour</a:t>
            </a:r>
          </a:p>
          <a:p>
            <a:pPr algn="l" rtl="0"/>
            <a:r>
              <a:rPr lang="en-US" dirty="0">
                <a:solidFill>
                  <a:srgbClr val="FF9999"/>
                </a:solidFill>
                <a:latin typeface="Gloria Hallelujah" panose="02000000000000000000" pitchFamily="2" charset="0"/>
              </a:rPr>
              <a:t>Heavily inspired by Scott </a:t>
            </a:r>
            <a:r>
              <a:rPr lang="en-US" dirty="0" err="1">
                <a:solidFill>
                  <a:srgbClr val="FF9999"/>
                </a:solidFill>
                <a:latin typeface="Gloria Hallelujah" panose="02000000000000000000" pitchFamily="2" charset="0"/>
              </a:rPr>
              <a:t>Wlaschin</a:t>
            </a:r>
            <a:endParaRPr lang="en-US" dirty="0">
              <a:solidFill>
                <a:srgbClr val="FF9999"/>
              </a:solidFill>
              <a:latin typeface="Gloria Halleluja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46101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847692-8B90-491A-82EF-4021DFC0630B}"/>
              </a:ext>
            </a:extLst>
          </p:cNvPr>
          <p:cNvSpPr txBox="1">
            <a:spLocks/>
          </p:cNvSpPr>
          <p:nvPr/>
        </p:nvSpPr>
        <p:spPr>
          <a:xfrm>
            <a:off x="458872" y="1936056"/>
            <a:ext cx="11062568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solidFill>
                  <a:schemeClr val="tx1"/>
                </a:solidFill>
              </a:rPr>
              <a:t>Example of a </a:t>
            </a:r>
            <a:r>
              <a:rPr lang="en-US" dirty="0">
                <a:solidFill>
                  <a:srgbClr val="C00000"/>
                </a:solidFill>
              </a:rPr>
              <a:t>Pure</a:t>
            </a:r>
            <a:r>
              <a:rPr lang="en-US" b="0" dirty="0">
                <a:solidFill>
                  <a:schemeClr val="tx1"/>
                </a:solidFill>
              </a:rPr>
              <a:t> function in C#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96F2F3-19F1-467A-8FB6-4B1E0155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07" y="80688"/>
            <a:ext cx="10750550" cy="777875"/>
          </a:xfrm>
        </p:spPr>
        <p:txBody>
          <a:bodyPr>
            <a:normAutofit/>
          </a:bodyPr>
          <a:lstStyle/>
          <a:p>
            <a:r>
              <a:rPr lang="en-US" dirty="0"/>
              <a:t>Pure Example</a:t>
            </a:r>
            <a:endParaRPr lang="fa-I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1D0699-25BD-472D-B1C7-D82B1238E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63" y="2713931"/>
            <a:ext cx="1855368" cy="1855368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63F5CF7C-EE74-4FCE-AD57-F91301E20DAF}"/>
              </a:ext>
            </a:extLst>
          </p:cNvPr>
          <p:cNvSpPr txBox="1">
            <a:spLocks/>
          </p:cNvSpPr>
          <p:nvPr/>
        </p:nvSpPr>
        <p:spPr>
          <a:xfrm>
            <a:off x="458872" y="4915444"/>
            <a:ext cx="11062568" cy="1322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2400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Multiply(</a:t>
            </a:r>
            <a:r>
              <a:rPr lang="en-US" sz="2400" dirty="0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a, </a:t>
            </a:r>
            <a:r>
              <a:rPr lang="en-US" sz="2400" dirty="0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int</a:t>
            </a:r>
            <a:r>
              <a:rPr lang="en-US" sz="24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b) =&gt; a * b;</a:t>
            </a:r>
          </a:p>
          <a:p>
            <a:pPr rtl="0"/>
            <a:endParaRPr lang="en-US" sz="2400" dirty="0">
              <a:solidFill>
                <a:schemeClr val="tx1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339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Functional Design Patterns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07720775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4290" y="249511"/>
            <a:ext cx="3489434" cy="73846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OO Patterns</a:t>
            </a:r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57F5FEB-CB20-4F5F-A49F-4CB4BE31656A}"/>
              </a:ext>
            </a:extLst>
          </p:cNvPr>
          <p:cNvSpPr txBox="1">
            <a:spLocks/>
          </p:cNvSpPr>
          <p:nvPr/>
        </p:nvSpPr>
        <p:spPr>
          <a:xfrm>
            <a:off x="294290" y="987972"/>
            <a:ext cx="5318234" cy="5620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Single Responsibility Principle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Open/Closed Principle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Dependency Injection Principle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Interface Segregation Principle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Factory Pattern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Strategy Pattern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Decorator Pattern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Visitor Pattern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A57A479-BF7B-49EB-AC18-27CEE308F582}"/>
              </a:ext>
            </a:extLst>
          </p:cNvPr>
          <p:cNvSpPr txBox="1">
            <a:spLocks/>
          </p:cNvSpPr>
          <p:nvPr/>
        </p:nvSpPr>
        <p:spPr>
          <a:xfrm>
            <a:off x="6096000" y="987971"/>
            <a:ext cx="5318234" cy="56205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Functions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Functions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Functions, also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Functions? Yes.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You’ll be assimilated!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LOL Functions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That’s it! Functions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Resistance is futile!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B242533-7018-4E8F-AFC4-3E88BA53AA8E}"/>
              </a:ext>
            </a:extLst>
          </p:cNvPr>
          <p:cNvSpPr txBox="1">
            <a:spLocks/>
          </p:cNvSpPr>
          <p:nvPr/>
        </p:nvSpPr>
        <p:spPr>
          <a:xfrm>
            <a:off x="6180083" y="249511"/>
            <a:ext cx="3489434" cy="73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FP </a:t>
            </a:r>
            <a:r>
              <a:rPr lang="en-US" dirty="0" err="1">
                <a:solidFill>
                  <a:schemeClr val="tx1"/>
                </a:solidFill>
              </a:rPr>
              <a:t>equvalient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8DDFBF4-B073-4F70-8BE3-6C0C4940D30E}"/>
              </a:ext>
            </a:extLst>
          </p:cNvPr>
          <p:cNvSpPr txBox="1">
            <a:spLocks/>
          </p:cNvSpPr>
          <p:nvPr/>
        </p:nvSpPr>
        <p:spPr>
          <a:xfrm>
            <a:off x="4628444" y="5967333"/>
            <a:ext cx="7157156" cy="738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  <a:latin typeface="Gloria Hallelujah" panose="02000000000000000000" pitchFamily="2" charset="0"/>
              </a:rPr>
              <a:t>Seriously, FP patterns are different!</a:t>
            </a:r>
          </a:p>
        </p:txBody>
      </p:sp>
    </p:spTree>
    <p:extLst>
      <p:ext uri="{BB962C8B-B14F-4D97-AF65-F5344CB8AC3E}">
        <p14:creationId xmlns:p14="http://schemas.microsoft.com/office/powerpoint/2010/main" val="3061493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55" y="123387"/>
            <a:ext cx="10750550" cy="777875"/>
          </a:xfrm>
        </p:spPr>
        <p:txBody>
          <a:bodyPr/>
          <a:lstStyle/>
          <a:p>
            <a:r>
              <a:rPr lang="en-US" dirty="0"/>
              <a:t>TOC :: Functional Programming Design Patterns</a:t>
            </a:r>
            <a:endParaRPr lang="fa-I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2E8CA-CA69-4403-B0DA-35099D6C3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36" y="1494216"/>
            <a:ext cx="10894928" cy="4580763"/>
          </a:xfrm>
        </p:spPr>
        <p:txBody>
          <a:bodyPr lIns="72000" anchor="t">
            <a:normAutofit/>
          </a:bodyPr>
          <a:lstStyle/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 Core Principles of FP design</a:t>
            </a:r>
          </a:p>
          <a:p>
            <a:pPr lvl="1"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 Functions, Partial Application, types, Composition</a:t>
            </a:r>
          </a:p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 </a:t>
            </a:r>
            <a:r>
              <a:rPr lang="en-US" dirty="0" err="1"/>
              <a:t>Functors</a:t>
            </a:r>
            <a:endParaRPr lang="en-US" dirty="0"/>
          </a:p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 </a:t>
            </a:r>
            <a:r>
              <a:rPr lang="en-US" dirty="0" err="1"/>
              <a:t>Applicatives</a:t>
            </a:r>
            <a:endParaRPr lang="en-US" dirty="0"/>
          </a:p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 Monads</a:t>
            </a:r>
          </a:p>
        </p:txBody>
      </p:sp>
    </p:spTree>
    <p:extLst>
      <p:ext uri="{BB962C8B-B14F-4D97-AF65-F5344CB8AC3E}">
        <p14:creationId xmlns:p14="http://schemas.microsoft.com/office/powerpoint/2010/main" val="3710589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5ECC4-17BC-450C-BE7E-7107C3A68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804" y="209271"/>
            <a:ext cx="7536833" cy="64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9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(Some) Core principles of FP</a:t>
            </a:r>
            <a:endParaRPr lang="fa-I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335505-9A5C-428C-B627-8BDFCF9BBBE2}"/>
              </a:ext>
            </a:extLst>
          </p:cNvPr>
          <p:cNvSpPr/>
          <p:nvPr/>
        </p:nvSpPr>
        <p:spPr>
          <a:xfrm>
            <a:off x="1467555" y="3230013"/>
            <a:ext cx="6547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9999"/>
                </a:solidFill>
                <a:latin typeface="Gloria Hallelujah" panose="02000000000000000000" pitchFamily="2" charset="0"/>
              </a:rPr>
              <a:t>Important to understand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9EA341-AC67-435D-97FD-DD8C8144C89F}"/>
              </a:ext>
            </a:extLst>
          </p:cNvPr>
          <p:cNvCxnSpPr/>
          <p:nvPr/>
        </p:nvCxnSpPr>
        <p:spPr>
          <a:xfrm flipV="1">
            <a:off x="3364089" y="1564996"/>
            <a:ext cx="0" cy="1529550"/>
          </a:xfrm>
          <a:prstGeom prst="straightConnector1">
            <a:avLst/>
          </a:prstGeom>
          <a:ln w="38100">
            <a:solidFill>
              <a:srgbClr val="FF99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1495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3" y="165448"/>
            <a:ext cx="10750550" cy="777875"/>
          </a:xfrm>
        </p:spPr>
        <p:txBody>
          <a:bodyPr/>
          <a:lstStyle/>
          <a:p>
            <a:r>
              <a:rPr lang="en-US" dirty="0"/>
              <a:t>Core principles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DBD23-6023-48DA-9C5B-10E932A6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81" y="1712858"/>
            <a:ext cx="8276037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070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Core Principle:</a:t>
            </a:r>
          </a:p>
          <a:p>
            <a:pPr algn="ctr" rtl="0"/>
            <a:r>
              <a:rPr lang="en-US" sz="4000" b="0" dirty="0">
                <a:solidFill>
                  <a:schemeClr val="tx1"/>
                </a:solidFill>
                <a:latin typeface="+mn-lt"/>
              </a:rPr>
              <a:t>Functions are things (First-class)</a:t>
            </a:r>
          </a:p>
        </p:txBody>
      </p:sp>
    </p:spTree>
    <p:extLst>
      <p:ext uri="{BB962C8B-B14F-4D97-AF65-F5344CB8AC3E}">
        <p14:creationId xmlns:p14="http://schemas.microsoft.com/office/powerpoint/2010/main" val="3912187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2" y="155864"/>
            <a:ext cx="10750550" cy="777875"/>
          </a:xfrm>
        </p:spPr>
        <p:txBody>
          <a:bodyPr/>
          <a:lstStyle/>
          <a:p>
            <a:r>
              <a:rPr lang="en-US" dirty="0"/>
              <a:t>Functions are things!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50641C-0995-4ACD-87B9-6D3B3781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2" y="1163299"/>
            <a:ext cx="9964749" cy="54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905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24" y="106472"/>
            <a:ext cx="10750550" cy="777875"/>
          </a:xfrm>
        </p:spPr>
        <p:txBody>
          <a:bodyPr/>
          <a:lstStyle/>
          <a:p>
            <a:r>
              <a:rPr lang="en-US" dirty="0"/>
              <a:t>Functions are things!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5ABBC-A032-4E1A-B9B4-0910D805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37" y="1066909"/>
            <a:ext cx="9543325" cy="568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980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34" y="138419"/>
            <a:ext cx="10750550" cy="777875"/>
          </a:xfrm>
        </p:spPr>
        <p:txBody>
          <a:bodyPr/>
          <a:lstStyle/>
          <a:p>
            <a:r>
              <a:rPr lang="en-US" dirty="0"/>
              <a:t>Table of Contents</a:t>
            </a:r>
            <a:endParaRPr lang="fa-I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2E8CA-CA69-4403-B0DA-35099D6C3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72" y="2051265"/>
            <a:ext cx="10894928" cy="4580763"/>
          </a:xfrm>
        </p:spPr>
        <p:txBody>
          <a:bodyPr lIns="72000" anchor="t">
            <a:normAutofit/>
          </a:bodyPr>
          <a:lstStyle/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 Computation and Languages</a:t>
            </a:r>
          </a:p>
          <a:p>
            <a:pPr algn="l" rtl="0">
              <a:lnSpc>
                <a:spcPct val="150000"/>
              </a:lnSpc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 Functional Design Patterns</a:t>
            </a:r>
          </a:p>
          <a:p>
            <a:pPr algn="l" rtl="0">
              <a:lnSpc>
                <a:spcPct val="150000"/>
              </a:lnSpc>
              <a:buSzPct val="15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 Real World Example</a:t>
            </a:r>
          </a:p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 References</a:t>
            </a:r>
            <a:endParaRPr lang="fa-IR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Books">
                <a:extLst>
                  <a:ext uri="{FF2B5EF4-FFF2-40B4-BE49-F238E27FC236}">
                    <a16:creationId xmlns:a16="http://schemas.microsoft.com/office/drawing/2014/main" id="{C32A22A4-D014-4DEE-B985-AF23F90AA1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420449"/>
                  </p:ext>
                </p:extLst>
              </p:nvPr>
            </p:nvGraphicFramePr>
            <p:xfrm>
              <a:off x="6752052" y="2141974"/>
              <a:ext cx="3571177" cy="379973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71177" cy="3799732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75822" ay="1405872" az="814374"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Books">
                <a:extLst>
                  <a:ext uri="{FF2B5EF4-FFF2-40B4-BE49-F238E27FC236}">
                    <a16:creationId xmlns:a16="http://schemas.microsoft.com/office/drawing/2014/main" id="{C32A22A4-D014-4DEE-B985-AF23F90AA1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52052" y="2141974"/>
                <a:ext cx="3571177" cy="3799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Laptop - Windows menu">
                <a:extLst>
                  <a:ext uri="{FF2B5EF4-FFF2-40B4-BE49-F238E27FC236}">
                    <a16:creationId xmlns:a16="http://schemas.microsoft.com/office/drawing/2014/main" id="{1B3F3EF4-1463-40F1-B13A-15DA1674BE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2502791"/>
                  </p:ext>
                </p:extLst>
              </p:nvPr>
            </p:nvGraphicFramePr>
            <p:xfrm>
              <a:off x="6012840" y="1684863"/>
              <a:ext cx="4485398" cy="42568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4485398" cy="4256843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409454" ay="-842426" az="-361156"/>
                    <am3d:postTrans dx="0" dy="0" dz="0"/>
                  </am3d:trans>
                  <am3d:attrSrcUrl r:id="rId14"/>
                  <am3d:raster rName="Office3DRenderer" rVer="16.0.8326">
                    <am3d:blip r:embed="rId15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Laptop - Windows menu">
                <a:extLst>
                  <a:ext uri="{FF2B5EF4-FFF2-40B4-BE49-F238E27FC236}">
                    <a16:creationId xmlns:a16="http://schemas.microsoft.com/office/drawing/2014/main" id="{1B3F3EF4-1463-40F1-B13A-15DA1674BE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12840" y="1684863"/>
                <a:ext cx="4485398" cy="4256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3D Model 7" descr="File folder with contents">
                <a:extLst>
                  <a:ext uri="{FF2B5EF4-FFF2-40B4-BE49-F238E27FC236}">
                    <a16:creationId xmlns:a16="http://schemas.microsoft.com/office/drawing/2014/main" id="{2C6BA8A5-8F8F-43A6-8C49-2CD0116E1E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1310650"/>
                  </p:ext>
                </p:extLst>
              </p:nvPr>
            </p:nvGraphicFramePr>
            <p:xfrm>
              <a:off x="6323509" y="1710609"/>
              <a:ext cx="4428262" cy="4466353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4428262" cy="4466353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8330312" ay="-2559201" az="-8961550"/>
                    <am3d:postTrans dx="0" dy="0" dz="0"/>
                  </am3d:trans>
                  <am3d:attrSrcUrl r:id="rId18"/>
                  <am3d:raster rName="Office3DRenderer" rVer="16.0.8326">
                    <am3d:blip r:embed="rId19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3D Model 7" descr="File folder with contents">
                <a:extLst>
                  <a:ext uri="{FF2B5EF4-FFF2-40B4-BE49-F238E27FC236}">
                    <a16:creationId xmlns:a16="http://schemas.microsoft.com/office/drawing/2014/main" id="{2C6BA8A5-8F8F-43A6-8C49-2CD0116E1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23509" y="1710609"/>
                <a:ext cx="4428262" cy="44663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994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0" presetClass="exit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0" presetClass="exit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5" y="91856"/>
            <a:ext cx="10750550" cy="777875"/>
          </a:xfrm>
        </p:spPr>
        <p:txBody>
          <a:bodyPr/>
          <a:lstStyle/>
          <a:p>
            <a:r>
              <a:rPr lang="en-US" dirty="0"/>
              <a:t>Functions as inputs and outputs!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EA338-74B2-417D-8EA7-85F25C52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824" y="998483"/>
            <a:ext cx="8592351" cy="585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6843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Pattern:</a:t>
            </a:r>
          </a:p>
          <a:p>
            <a:pPr algn="ctr" rtl="0"/>
            <a:r>
              <a:rPr lang="en-US" sz="4000" b="0" dirty="0">
                <a:solidFill>
                  <a:schemeClr val="tx1"/>
                </a:solidFill>
                <a:latin typeface="+mn-lt"/>
              </a:rPr>
              <a:t>Partial Application</a:t>
            </a:r>
          </a:p>
        </p:txBody>
      </p:sp>
    </p:spTree>
    <p:extLst>
      <p:ext uri="{BB962C8B-B14F-4D97-AF65-F5344CB8AC3E}">
        <p14:creationId xmlns:p14="http://schemas.microsoft.com/office/powerpoint/2010/main" val="136102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7B9FE5-5050-4133-8BCF-7ADA68816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89" y="2143158"/>
            <a:ext cx="7002551" cy="25716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451ED9-9300-4F3A-93DB-D77DFD85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64" y="2690648"/>
            <a:ext cx="8791575" cy="38576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375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4.375E-6 0.00023 C -0.0013 -0.00255 -0.00234 -0.00509 -0.00351 -0.00718 C -0.00416 -0.00833 -0.00494 -0.00856 -0.00559 -0.00949 C -0.00651 -0.01065 -0.00729 -0.01181 -0.00807 -0.01296 C -0.00898 -0.01435 -0.00963 -0.01644 -0.01054 -0.01759 C -0.01393 -0.02361 -0.01497 -0.02407 -0.01888 -0.0294 C -0.02838 -0.04259 -0.01653 -0.02616 -0.02721 -0.04444 C -0.02864 -0.04676 -0.03033 -0.04815 -0.03164 -0.05023 C -0.03346 -0.05278 -0.03541 -0.05556 -0.03697 -0.05833 C -0.04036 -0.06412 -0.04362 -0.07014 -0.04687 -0.07593 C -0.0483 -0.07824 -0.05 -0.07986 -0.05143 -0.08287 C -0.0595 -0.10208 -0.05091 -0.08241 -0.05976 -0.10023 C -0.06276 -0.10625 -0.06562 -0.11273 -0.06862 -0.11875 C -0.07018 -0.12199 -0.07187 -0.125 -0.07356 -0.12824 C -0.07682 -0.13472 -0.07994 -0.1412 -0.08333 -0.14769 C -0.08489 -0.15069 -0.08632 -0.15301 -0.08776 -0.15625 C -0.08932 -0.15903 -0.09062 -0.16227 -0.09218 -0.16528 C -0.09518 -0.17083 -0.09856 -0.17546 -0.10156 -0.18148 C -0.10416 -0.18681 -0.10625 -0.19213 -0.10898 -0.19676 C -0.12708 -0.22824 -0.11171 -0.20116 -0.12278 -0.2213 C -0.12395 -0.22338 -0.12539 -0.22569 -0.12656 -0.22801 L -0.13398 -0.24329 C -0.13398 -0.24329 -0.13815 -0.25162 -0.13893 -0.25231 C -0.13958 -0.25324 -0.14036 -0.25417 -0.14088 -0.25486 C -0.14231 -0.25625 -0.14335 -0.25648 -0.14492 -0.25718 C -0.14544 -0.25787 -0.14609 -0.2588 -0.14687 -0.25949 C -0.14895 -0.26157 -0.15013 -0.26157 -0.15221 -0.26435 C -0.15312 -0.26505 -0.1539 -0.26644 -0.15468 -0.26759 C -0.15599 -0.26944 -0.15742 -0.27037 -0.15859 -0.27222 C -0.15911 -0.27315 -0.1595 -0.27384 -0.16002 -0.27454 C -0.16093 -0.27616 -0.16171 -0.27801 -0.1625 -0.27917 C -0.16601 -0.28426 -0.16237 -0.27639 -0.16484 -0.28241 " pathEditMode="relative" rAng="0" ptsTypes="AAAAAAAAAAAAAAAAAAAAAAAAAAAAAAA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-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5E8AE-E220-489F-8017-D4C50FC94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08" y="2301370"/>
            <a:ext cx="8780183" cy="22552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44E850-4A98-4236-B0B8-89700B799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492" y="2585543"/>
            <a:ext cx="8780184" cy="41714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526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41 -0.02199 L -0.04141 -0.02153 C -0.04258 -0.02477 -0.04375 -0.02731 -0.04479 -0.03032 C -0.04661 -0.03542 -0.04805 -0.04259 -0.04987 -0.04699 C -0.05104 -0.04977 -0.05208 -0.05208 -0.05326 -0.05509 C -0.05417 -0.05833 -0.05508 -0.0625 -0.05612 -0.06574 C -0.05755 -0.07083 -0.05911 -0.07546 -0.06068 -0.08032 C -0.06315 -0.0875 -0.06576 -0.09398 -0.06823 -0.10093 C -0.06992 -0.10556 -0.07161 -0.10972 -0.07331 -0.11574 L -0.08034 -0.14259 L -0.08411 -0.15694 C -0.08516 -0.16111 -0.08646 -0.16458 -0.08737 -0.16968 C -0.09753 -0.21968 -0.08281 -0.14699 -0.09245 -0.19236 C -0.09401 -0.19977 -0.09531 -0.20903 -0.09701 -0.21528 C -0.09779 -0.21782 -0.09883 -0.22014 -0.09948 -0.22338 C -0.10013 -0.22639 -0.10065 -0.23079 -0.10117 -0.2338 C -0.10169 -0.23657 -0.10234 -0.23912 -0.10286 -0.24236 C -0.10326 -0.24421 -0.10339 -0.24676 -0.10365 -0.24861 C -0.10456 -0.25301 -0.10534 -0.25671 -0.10625 -0.26088 C -0.10664 -0.26296 -0.10703 -0.26551 -0.10742 -0.26713 C -0.10768 -0.26759 -0.11029 -0.27523 -0.11081 -0.27731 C -0.11341 -0.28843 -0.11133 -0.28426 -0.11419 -0.28773 C -0.1168 -0.29653 -0.11602 -0.2956 -0.11875 -0.30023 C -0.11953 -0.30185 -0.12122 -0.3044 -0.12122 -0.30394 C -0.12148 -0.30648 -0.12161 -0.30903 -0.12214 -0.31065 C -0.12344 -0.3162 -0.12331 -0.30972 -0.12331 -0.31458 " pathEditMode="relative" rAng="0" ptsTypes="AAAAAAAAAAAAAAAAAAAAAAAA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2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Core Principle:</a:t>
            </a:r>
          </a:p>
          <a:p>
            <a:pPr algn="ctr" rtl="0"/>
            <a:r>
              <a:rPr lang="en-US" sz="4000" b="0" dirty="0">
                <a:solidFill>
                  <a:schemeClr val="tx1"/>
                </a:solidFill>
                <a:latin typeface="+mn-lt"/>
              </a:rPr>
              <a:t>Types are not classes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3E6CFC-4767-4FC0-9BFD-6F5A15F05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279" y="1245813"/>
            <a:ext cx="1859441" cy="1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3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8FC20-A9C9-4209-B8A0-0FA5118D4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1" b="12307"/>
          <a:stretch/>
        </p:blipFill>
        <p:spPr>
          <a:xfrm>
            <a:off x="2314694" y="1566043"/>
            <a:ext cx="7856901" cy="46981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63ADB7-03DC-4AFD-96EA-D7B96749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13" y="91856"/>
            <a:ext cx="10750550" cy="777875"/>
          </a:xfrm>
        </p:spPr>
        <p:txBody>
          <a:bodyPr/>
          <a:lstStyle/>
          <a:p>
            <a:r>
              <a:rPr lang="en-US" dirty="0"/>
              <a:t>Types are not Classes!</a:t>
            </a:r>
          </a:p>
        </p:txBody>
      </p:sp>
    </p:spTree>
    <p:extLst>
      <p:ext uri="{BB962C8B-B14F-4D97-AF65-F5344CB8AC3E}">
        <p14:creationId xmlns:p14="http://schemas.microsoft.com/office/powerpoint/2010/main" val="206145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3ADB7-03DC-4AFD-96EA-D7B96749D2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750550" cy="777875"/>
          </a:xfrm>
        </p:spPr>
        <p:txBody>
          <a:bodyPr/>
          <a:lstStyle/>
          <a:p>
            <a:r>
              <a:rPr lang="en-US" dirty="0"/>
              <a:t>Types are not Classes!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09E14-DB50-4222-B15B-2FFD7B77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61" y="491050"/>
            <a:ext cx="7770838" cy="58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9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413B-3A26-4F02-874F-7AF0B149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separate data from </a:t>
            </a:r>
            <a:r>
              <a:rPr lang="en-US" dirty="0" err="1"/>
              <a:t>behaviour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E4686-2AEB-4318-9857-99B5E0CD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73" y="1217396"/>
            <a:ext cx="7544454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413B-3A26-4F02-874F-7AF0B149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Data Types (ADTs)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8D52C-E277-4AB0-AEED-3C0AD2A43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56"/>
          <a:stretch/>
        </p:blipFill>
        <p:spPr>
          <a:xfrm>
            <a:off x="2197332" y="2205170"/>
            <a:ext cx="7175269" cy="30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51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413B-3A26-4F02-874F-7AF0B149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Data Types (ADTs)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A7549-9555-4D21-BB6F-FF9A2039B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39" y="1285113"/>
            <a:ext cx="10115921" cy="483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2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A637E2-260E-4517-B99D-261725BE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and Languages</a:t>
            </a:r>
            <a:endParaRPr lang="fa-I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0192AE-B6F4-443D-820F-01DE58513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Lets see some about programming languages and history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56252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413B-3A26-4F02-874F-7AF0B149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Data Types (ADTs)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099F4-7601-4EFD-9ABB-B71BA4A8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77" y="1210057"/>
            <a:ext cx="8702331" cy="510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0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413B-3A26-4F02-874F-7AF0B149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Algebraic Data Types (ADTs)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7F70B-6246-49EE-B7A7-7C15377F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9" y="1141883"/>
            <a:ext cx="3851275" cy="184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00309-A091-4AD4-9C9F-92CCDBE50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1" y="3130189"/>
            <a:ext cx="9834596" cy="1668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4A183-9B21-4010-9EA0-FF6002053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49" y="5075261"/>
            <a:ext cx="9543677" cy="140105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2E2092-2F5E-4C14-B621-F7164CEF5006}"/>
              </a:ext>
            </a:extLst>
          </p:cNvPr>
          <p:cNvSpPr txBox="1">
            <a:spLocks/>
          </p:cNvSpPr>
          <p:nvPr/>
        </p:nvSpPr>
        <p:spPr>
          <a:xfrm>
            <a:off x="6453351" y="1058138"/>
            <a:ext cx="495051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  <a:latin typeface="Gloria Hallelujah" panose="02000000000000000000" pitchFamily="2" charset="0"/>
              </a:rPr>
              <a:t>Haskell calls it “Maybe”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06AD5D1-1341-4652-BE97-7259E83D57C5}"/>
              </a:ext>
            </a:extLst>
          </p:cNvPr>
          <p:cNvSpPr txBox="1">
            <a:spLocks/>
          </p:cNvSpPr>
          <p:nvPr/>
        </p:nvSpPr>
        <p:spPr>
          <a:xfrm>
            <a:off x="6453351" y="1689349"/>
            <a:ext cx="4950511" cy="560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data Maybe a = Just a | Nothing</a:t>
            </a:r>
          </a:p>
        </p:txBody>
      </p:sp>
    </p:spTree>
    <p:extLst>
      <p:ext uri="{BB962C8B-B14F-4D97-AF65-F5344CB8AC3E}">
        <p14:creationId xmlns:p14="http://schemas.microsoft.com/office/powerpoint/2010/main" val="404529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Tip:</a:t>
            </a:r>
          </a:p>
          <a:p>
            <a:pPr algn="ctr" rtl="0"/>
            <a:r>
              <a:rPr lang="en-US" sz="3200" b="0" i="1" dirty="0">
                <a:solidFill>
                  <a:schemeClr val="tx1"/>
                </a:solidFill>
                <a:latin typeface="+mn-lt"/>
              </a:rPr>
              <a:t>Pattern Matching, Pattern Matching everywhere</a:t>
            </a:r>
          </a:p>
        </p:txBody>
      </p:sp>
    </p:spTree>
    <p:extLst>
      <p:ext uri="{BB962C8B-B14F-4D97-AF65-F5344CB8AC3E}">
        <p14:creationId xmlns:p14="http://schemas.microsoft.com/office/powerpoint/2010/main" val="325409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5AA4C-AF08-4D29-B630-CF4FE299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7" y="1260489"/>
            <a:ext cx="4048125" cy="36099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F0404-A006-42E2-A43F-AB247CAE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08" y="1961268"/>
            <a:ext cx="7058025" cy="20097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665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Design Principle:</a:t>
            </a:r>
          </a:p>
          <a:p>
            <a:pPr algn="ctr" rtl="0"/>
            <a:r>
              <a:rPr lang="en-US" sz="4000" b="0" dirty="0">
                <a:solidFill>
                  <a:schemeClr val="tx1"/>
                </a:solidFill>
                <a:latin typeface="+mn-lt"/>
              </a:rPr>
              <a:t>Strive for totality</a:t>
            </a:r>
          </a:p>
        </p:txBody>
      </p:sp>
    </p:spTree>
    <p:extLst>
      <p:ext uri="{BB962C8B-B14F-4D97-AF65-F5344CB8AC3E}">
        <p14:creationId xmlns:p14="http://schemas.microsoft.com/office/powerpoint/2010/main" val="56145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413B-3A26-4F02-874F-7AF0B149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Totallity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7D00A-74BF-4EB1-85E8-A013701D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69" y="1397876"/>
            <a:ext cx="10127199" cy="51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09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413B-3A26-4F02-874F-7AF0B149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Totallity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83BDC-7EA4-4096-89A8-531564B01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320" y="1479951"/>
            <a:ext cx="9372221" cy="454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413B-3A26-4F02-874F-7AF0B149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Totallity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927A8-89A4-4582-995C-262F0B6D9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30" y="1079752"/>
            <a:ext cx="8651139" cy="577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7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413B-3A26-4F02-874F-7AF0B149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Totallity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20493-58A2-49A2-A5BB-1E16022F8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87"/>
          <a:stretch/>
        </p:blipFill>
        <p:spPr>
          <a:xfrm>
            <a:off x="2023294" y="1015040"/>
            <a:ext cx="7872142" cy="566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4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413B-3A26-4F02-874F-7AF0B149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Totallity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A8602-C2D7-4F6C-89FA-D405F10D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015" y="1046059"/>
            <a:ext cx="7955969" cy="5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40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3" y="91856"/>
            <a:ext cx="10750550" cy="777875"/>
          </a:xfrm>
        </p:spPr>
        <p:txBody>
          <a:bodyPr/>
          <a:lstStyle/>
          <a:p>
            <a:r>
              <a:rPr lang="en-US" dirty="0"/>
              <a:t>TOC :: Computation and Languages</a:t>
            </a:r>
            <a:endParaRPr lang="fa-I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22E8CA-CA69-4403-B0DA-35099D6C3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03" y="1746465"/>
            <a:ext cx="10894928" cy="4580763"/>
          </a:xfrm>
        </p:spPr>
        <p:txBody>
          <a:bodyPr lIns="72000" anchor="t">
            <a:normAutofit/>
          </a:bodyPr>
          <a:lstStyle/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 What is computation?</a:t>
            </a:r>
          </a:p>
          <a:p>
            <a:pPr algn="l" rtl="0">
              <a:lnSpc>
                <a:spcPct val="150000"/>
              </a:lnSpc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 OOP vs FP</a:t>
            </a:r>
          </a:p>
        </p:txBody>
      </p:sp>
    </p:spTree>
    <p:extLst>
      <p:ext uri="{BB962C8B-B14F-4D97-AF65-F5344CB8AC3E}">
        <p14:creationId xmlns:p14="http://schemas.microsoft.com/office/powerpoint/2010/main" val="354765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D5FF0F-894F-48FE-94BF-9010B50265C9}"/>
              </a:ext>
            </a:extLst>
          </p:cNvPr>
          <p:cNvSpPr txBox="1"/>
          <p:nvPr/>
        </p:nvSpPr>
        <p:spPr>
          <a:xfrm>
            <a:off x="367863" y="1723697"/>
            <a:ext cx="110989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public static </a:t>
            </a:r>
            <a:r>
              <a:rPr lang="en-US" sz="2800" dirty="0" err="1">
                <a:solidFill>
                  <a:srgbClr val="00B05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IEnumerable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TResult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&gt; Select&lt;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TSource</a:t>
            </a:r>
            <a:r>
              <a:rPr lang="en-US" sz="2800" dirty="0" err="1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TResult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&gt;(</a:t>
            </a:r>
            <a:r>
              <a:rPr lang="en-US" sz="2800" dirty="0">
                <a:solidFill>
                  <a:schemeClr val="accent6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this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IEnumerable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TSource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&gt; source, </a:t>
            </a:r>
            <a:r>
              <a:rPr lang="en-US" sz="2800" dirty="0" err="1">
                <a:solidFill>
                  <a:srgbClr val="00B05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Func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TSource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TResult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&gt; selector)</a:t>
            </a:r>
            <a:endParaRPr lang="en-US" sz="12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96809-E379-4985-ACA3-845E4AD51009}"/>
              </a:ext>
            </a:extLst>
          </p:cNvPr>
          <p:cNvSpPr txBox="1"/>
          <p:nvPr/>
        </p:nvSpPr>
        <p:spPr>
          <a:xfrm>
            <a:off x="1991711" y="215463"/>
            <a:ext cx="909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  <a:ea typeface="Fira Code" panose="020B0509050000020004" pitchFamily="49" charset="0"/>
              </a:rPr>
              <a:t>Type Sig of Map(Select) in C# and F#</a:t>
            </a:r>
            <a:endParaRPr lang="en-US" sz="1600" dirty="0">
              <a:latin typeface="+mj-lt"/>
              <a:ea typeface="Fira Code" panose="020B050905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F2FA5-C045-467F-9E8C-6DF391243F74}"/>
              </a:ext>
            </a:extLst>
          </p:cNvPr>
          <p:cNvSpPr txBox="1"/>
          <p:nvPr/>
        </p:nvSpPr>
        <p:spPr>
          <a:xfrm>
            <a:off x="546538" y="4776952"/>
            <a:ext cx="1109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 map </a:t>
            </a:r>
            <a:r>
              <a:rPr lang="en-US" sz="2800">
                <a:latin typeface="Fira Code" panose="020B0509050000020004" pitchFamily="49" charset="0"/>
                <a:ea typeface="Fira Code" panose="020B0509050000020004" pitchFamily="49" charset="0"/>
              </a:rPr>
              <a:t>: (</a:t>
            </a:r>
            <a:r>
              <a:rPr lang="en-US" sz="280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‘a </a:t>
            </a:r>
            <a:r>
              <a:rPr lang="en-US" sz="2800">
                <a:latin typeface="Fira Code" panose="020B0509050000020004" pitchFamily="49" charset="0"/>
                <a:ea typeface="Fira Code" panose="020B0509050000020004" pitchFamily="49" charset="0"/>
              </a:rPr>
              <a:t>-&gt; </a:t>
            </a:r>
            <a:r>
              <a:rPr lang="en-US" sz="280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‘b</a:t>
            </a:r>
            <a:r>
              <a:rPr lang="en-US" sz="2800">
                <a:latin typeface="Fira Code" panose="020B0509050000020004" pitchFamily="49" charset="0"/>
                <a:ea typeface="Fira Code" panose="020B0509050000020004" pitchFamily="49" charset="0"/>
              </a:rPr>
              <a:t>)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-&gt; </a:t>
            </a:r>
            <a:r>
              <a:rPr lang="en-US" sz="2800">
                <a:solidFill>
                  <a:srgbClr val="00B05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</a:t>
            </a:r>
            <a:r>
              <a:rPr lang="en-US" sz="280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80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‘a</a:t>
            </a:r>
            <a:r>
              <a:rPr lang="en-US" sz="2800">
                <a:latin typeface="Fira Code" panose="020B0509050000020004" pitchFamily="49" charset="0"/>
                <a:ea typeface="Fira Code" panose="020B0509050000020004" pitchFamily="49" charset="0"/>
              </a:rPr>
              <a:t>&gt; </a:t>
            </a:r>
            <a:r>
              <a:rPr lang="en-US" sz="2800" dirty="0">
                <a:latin typeface="Fira Code" panose="020B0509050000020004" pitchFamily="49" charset="0"/>
                <a:ea typeface="Fira Code" panose="020B0509050000020004" pitchFamily="49" charset="0"/>
              </a:rPr>
              <a:t>-&gt; </a:t>
            </a:r>
            <a:r>
              <a:rPr lang="en-US" sz="2800">
                <a:solidFill>
                  <a:srgbClr val="00B05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Seq</a:t>
            </a:r>
            <a:r>
              <a:rPr lang="en-US" sz="2800">
                <a:latin typeface="Fira Code" panose="020B0509050000020004" pitchFamily="49" charset="0"/>
                <a:ea typeface="Fira Code" panose="020B0509050000020004" pitchFamily="49" charset="0"/>
              </a:rPr>
              <a:t>&lt;</a:t>
            </a:r>
            <a:r>
              <a:rPr lang="en-US" sz="2800">
                <a:solidFill>
                  <a:schemeClr val="accent3">
                    <a:lumMod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‘b</a:t>
            </a:r>
            <a:r>
              <a:rPr lang="en-US" sz="2800">
                <a:latin typeface="Fira Code" panose="020B0509050000020004" pitchFamily="49" charset="0"/>
                <a:ea typeface="Fira Code" panose="020B0509050000020004" pitchFamily="49" charset="0"/>
              </a:rPr>
              <a:t>&gt;</a:t>
            </a:r>
            <a:endParaRPr lang="en-US" sz="12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C279D-F2AF-41AE-A280-5F3F0D507AA7}"/>
              </a:ext>
            </a:extLst>
          </p:cNvPr>
          <p:cNvSpPr txBox="1"/>
          <p:nvPr/>
        </p:nvSpPr>
        <p:spPr>
          <a:xfrm rot="20768791">
            <a:off x="5669499" y="3418165"/>
            <a:ext cx="598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Gloria Hallelujah" panose="02000000000000000000" pitchFamily="2" charset="0"/>
                <a:ea typeface="Fira Code" panose="020B0509050000020004" pitchFamily="49" charset="0"/>
              </a:rPr>
              <a:t>Types are documentation!</a:t>
            </a:r>
            <a:endParaRPr lang="en-US" sz="1600" dirty="0">
              <a:solidFill>
                <a:srgbClr val="C00000"/>
              </a:solidFill>
              <a:latin typeface="Gloria Hallelujah" panose="02000000000000000000" pitchFamily="2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3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Tip:</a:t>
            </a:r>
          </a:p>
          <a:p>
            <a:pPr algn="ctr" rtl="0"/>
            <a:r>
              <a:rPr lang="en-US" sz="4000" b="0" dirty="0">
                <a:solidFill>
                  <a:schemeClr val="tx1"/>
                </a:solidFill>
                <a:latin typeface="+mn-lt"/>
              </a:rPr>
              <a:t>Use of custom operators where makes sense</a:t>
            </a:r>
          </a:p>
        </p:txBody>
      </p:sp>
    </p:spTree>
    <p:extLst>
      <p:ext uri="{BB962C8B-B14F-4D97-AF65-F5344CB8AC3E}">
        <p14:creationId xmlns:p14="http://schemas.microsoft.com/office/powerpoint/2010/main" val="2981619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96F2F3-19F1-467A-8FB6-4B1E0155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43" y="88883"/>
            <a:ext cx="10750550" cy="777875"/>
          </a:xfrm>
        </p:spPr>
        <p:txBody>
          <a:bodyPr>
            <a:normAutofit/>
          </a:bodyPr>
          <a:lstStyle/>
          <a:p>
            <a:r>
              <a:rPr lang="en-US" dirty="0"/>
              <a:t>Custom Operators</a:t>
            </a:r>
            <a:endParaRPr lang="fa-I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50E8F-6485-4E36-9E1F-01F3BC49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255" y="2005346"/>
            <a:ext cx="9624238" cy="32182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00082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Core Principle:</a:t>
            </a:r>
          </a:p>
          <a:p>
            <a:pPr algn="ctr" rtl="0"/>
            <a:r>
              <a:rPr lang="en-US" sz="4000" b="0" dirty="0">
                <a:solidFill>
                  <a:schemeClr val="tx1"/>
                </a:solidFill>
                <a:latin typeface="+mn-lt"/>
              </a:rPr>
              <a:t>Composition Everywhere</a:t>
            </a:r>
          </a:p>
        </p:txBody>
      </p:sp>
    </p:spTree>
    <p:extLst>
      <p:ext uri="{BB962C8B-B14F-4D97-AF65-F5344CB8AC3E}">
        <p14:creationId xmlns:p14="http://schemas.microsoft.com/office/powerpoint/2010/main" val="306079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" y="112877"/>
            <a:ext cx="10750550" cy="777875"/>
          </a:xfrm>
        </p:spPr>
        <p:txBody>
          <a:bodyPr/>
          <a:lstStyle/>
          <a:p>
            <a:r>
              <a:rPr lang="en-US" dirty="0"/>
              <a:t>Function composition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0D4AC-0729-4389-BD23-31086662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4" y="2380956"/>
            <a:ext cx="11770986" cy="304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56327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3" y="121928"/>
            <a:ext cx="10750550" cy="777875"/>
          </a:xfrm>
        </p:spPr>
        <p:txBody>
          <a:bodyPr/>
          <a:lstStyle/>
          <a:p>
            <a:r>
              <a:rPr lang="en-US" dirty="0"/>
              <a:t>Function composition</a:t>
            </a:r>
            <a:endParaRPr lang="fa-I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CF3E90-FA93-405D-A090-59CB8BFA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1" y="2322786"/>
            <a:ext cx="11353957" cy="35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5649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45" y="112876"/>
            <a:ext cx="10750550" cy="777875"/>
          </a:xfrm>
        </p:spPr>
        <p:txBody>
          <a:bodyPr/>
          <a:lstStyle/>
          <a:p>
            <a:r>
              <a:rPr lang="en-US" dirty="0"/>
              <a:t>Function composition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00425-9E38-46C6-AC9B-386F895BB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305" y="1373559"/>
            <a:ext cx="10013751" cy="51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8526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6890A-CD36-498D-9572-1156BEDC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68" y="102366"/>
            <a:ext cx="10750550" cy="777875"/>
          </a:xfrm>
        </p:spPr>
        <p:txBody>
          <a:bodyPr/>
          <a:lstStyle/>
          <a:p>
            <a:r>
              <a:rPr lang="en-US" dirty="0"/>
              <a:t>Function composition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8903D-A82D-48F6-84DC-F92DBE78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" y="2584803"/>
            <a:ext cx="9376199" cy="954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16787F-BC52-4606-8034-1C8EF1600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9067"/>
            <a:ext cx="10634128" cy="677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97B5B-7CC9-4F52-9309-163F60F230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95" b="50429"/>
          <a:stretch/>
        </p:blipFill>
        <p:spPr>
          <a:xfrm>
            <a:off x="45156" y="4202507"/>
            <a:ext cx="11982787" cy="3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3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367AC1-2E31-4CCB-AAC3-54966DA4F5E7}"/>
              </a:ext>
            </a:extLst>
          </p:cNvPr>
          <p:cNvSpPr txBox="1"/>
          <p:nvPr/>
        </p:nvSpPr>
        <p:spPr>
          <a:xfrm>
            <a:off x="1601906" y="526319"/>
            <a:ext cx="8667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Gloria Hallelujah" panose="02000000000000000000" pitchFamily="2" charset="0"/>
              </a:rPr>
              <a:t>Can I define composition myself?</a:t>
            </a:r>
            <a:endParaRPr lang="en-US" dirty="0">
              <a:solidFill>
                <a:srgbClr val="C00000"/>
              </a:solidFill>
              <a:latin typeface="Gloria Hallelujah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0898A-A0FD-48D5-874B-0C9F5E68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99" y="2246564"/>
            <a:ext cx="6462916" cy="907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4E655-2CAB-425F-9BEA-26A00CA772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98" b="31244"/>
          <a:stretch/>
        </p:blipFill>
        <p:spPr>
          <a:xfrm>
            <a:off x="5689905" y="3051033"/>
            <a:ext cx="3569453" cy="599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D56CB6-0555-459C-9D69-3C4AA27DB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3" b="27518"/>
          <a:stretch/>
        </p:blipFill>
        <p:spPr>
          <a:xfrm>
            <a:off x="2478114" y="3003289"/>
            <a:ext cx="3211791" cy="599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0F57E-AAC4-42E3-8D2F-A3118C8EE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52" y="5627097"/>
            <a:ext cx="11582295" cy="50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6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Design Paradigm:</a:t>
            </a:r>
          </a:p>
          <a:p>
            <a:pPr algn="ctr" rtl="0"/>
            <a:r>
              <a:rPr lang="en-US" sz="4000" b="0" dirty="0">
                <a:solidFill>
                  <a:schemeClr val="tx1"/>
                </a:solidFill>
                <a:latin typeface="+mn-lt"/>
              </a:rPr>
              <a:t>Functions all the way down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F1B17-F233-4D7A-8A01-209ACE3E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25" y="842071"/>
            <a:ext cx="2194750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4082-D635-4D68-A4F1-B5AEE33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41" y="0"/>
            <a:ext cx="10750550" cy="908799"/>
          </a:xfrm>
        </p:spPr>
        <p:txBody>
          <a:bodyPr>
            <a:normAutofit/>
          </a:bodyPr>
          <a:lstStyle/>
          <a:p>
            <a:r>
              <a:rPr lang="en-US" dirty="0"/>
              <a:t>What is computation? (1934)</a:t>
            </a:r>
            <a:br>
              <a:rPr lang="en-US" dirty="0"/>
            </a:br>
            <a:r>
              <a:rPr lang="en-US" sz="1800" dirty="0"/>
              <a:t>And what does it mean to compute something?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EAEAA-98BF-4F1C-AB97-280CF9AE2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2" y="2589020"/>
            <a:ext cx="3163737" cy="2812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847692-8B90-491A-82EF-4021DFC0630B}"/>
              </a:ext>
            </a:extLst>
          </p:cNvPr>
          <p:cNvSpPr txBox="1">
            <a:spLocks/>
          </p:cNvSpPr>
          <p:nvPr/>
        </p:nvSpPr>
        <p:spPr>
          <a:xfrm>
            <a:off x="1002406" y="5401231"/>
            <a:ext cx="2076668" cy="632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Alan Turing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69362-ED89-44A8-B2D9-D51568F6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514" y="1631650"/>
            <a:ext cx="6638925" cy="2990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12BCE3B-BD18-4AA7-A51E-8C320652C005}"/>
              </a:ext>
            </a:extLst>
          </p:cNvPr>
          <p:cNvSpPr txBox="1">
            <a:spLocks/>
          </p:cNvSpPr>
          <p:nvPr/>
        </p:nvSpPr>
        <p:spPr>
          <a:xfrm>
            <a:off x="4924514" y="4769146"/>
            <a:ext cx="6608462" cy="18754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An Imperative machine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Princeton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Powerful Machine for Computation</a:t>
            </a:r>
          </a:p>
        </p:txBody>
      </p:sp>
    </p:spTree>
    <p:extLst>
      <p:ext uri="{BB962C8B-B14F-4D97-AF65-F5344CB8AC3E}">
        <p14:creationId xmlns:p14="http://schemas.microsoft.com/office/powerpoint/2010/main" val="2162576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96F2F3-19F1-467A-8FB6-4B1E0155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2" y="82824"/>
            <a:ext cx="10750550" cy="777875"/>
          </a:xfrm>
        </p:spPr>
        <p:txBody>
          <a:bodyPr>
            <a:normAutofit/>
          </a:bodyPr>
          <a:lstStyle/>
          <a:p>
            <a:r>
              <a:rPr lang="en-US" dirty="0"/>
              <a:t>Example of Function all the way down</a:t>
            </a:r>
            <a:endParaRPr lang="fa-I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DBBEC-A26C-4C41-B074-F2E873AA1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6526" b="862"/>
          <a:stretch/>
        </p:blipFill>
        <p:spPr>
          <a:xfrm>
            <a:off x="8064556" y="1034923"/>
            <a:ext cx="3780604" cy="52502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AF97A-8D73-4B7B-839E-27E630D05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40" y="2311126"/>
            <a:ext cx="7296150" cy="3686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0532776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96F2F3-19F1-467A-8FB6-4B1E0155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943" y="88883"/>
            <a:ext cx="10750550" cy="777875"/>
          </a:xfrm>
        </p:spPr>
        <p:txBody>
          <a:bodyPr>
            <a:normAutofit/>
          </a:bodyPr>
          <a:lstStyle/>
          <a:p>
            <a:r>
              <a:rPr lang="en-US" dirty="0"/>
              <a:t>Functions all the way down - </a:t>
            </a:r>
            <a:r>
              <a:rPr lang="en-US" dirty="0" err="1"/>
              <a:t>FParsec</a:t>
            </a:r>
            <a:endParaRPr lang="fa-I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FF67B-54BB-4C13-8AF6-2000EC20D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3"/>
          <a:stretch/>
        </p:blipFill>
        <p:spPr>
          <a:xfrm>
            <a:off x="368026" y="2352017"/>
            <a:ext cx="11624113" cy="23431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642512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DF0F04-859C-43B4-92AD-D6693B8D5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9" y="0"/>
            <a:ext cx="11664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31283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err="1"/>
              <a:t>Functors</a:t>
            </a:r>
            <a:r>
              <a:rPr lang="en-US" dirty="0"/>
              <a:t>, </a:t>
            </a:r>
            <a:r>
              <a:rPr lang="en-US" dirty="0" err="1"/>
              <a:t>Applicatives</a:t>
            </a:r>
            <a:r>
              <a:rPr lang="en-US" dirty="0"/>
              <a:t> and Monads</a:t>
            </a:r>
            <a:endParaRPr lang="fa-I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335505-9A5C-428C-B627-8BDFCF9BBBE2}"/>
              </a:ext>
            </a:extLst>
          </p:cNvPr>
          <p:cNvSpPr/>
          <p:nvPr/>
        </p:nvSpPr>
        <p:spPr>
          <a:xfrm rot="21092543">
            <a:off x="1467555" y="3230013"/>
            <a:ext cx="6547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9999"/>
                </a:solidFill>
                <a:latin typeface="Gloria Hallelujah" panose="02000000000000000000" pitchFamily="2" charset="0"/>
              </a:rPr>
              <a:t>With Haskell examples</a:t>
            </a:r>
          </a:p>
        </p:txBody>
      </p:sp>
    </p:spTree>
    <p:extLst>
      <p:ext uri="{BB962C8B-B14F-4D97-AF65-F5344CB8AC3E}">
        <p14:creationId xmlns:p14="http://schemas.microsoft.com/office/powerpoint/2010/main" val="2798825771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Image Notations we need to understand slides</a:t>
            </a:r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368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1F174E7-AB75-40FE-B91C-DC473411E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3" y="1179291"/>
            <a:ext cx="1524886" cy="181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087489-53C0-456C-81DC-69B437D4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191303D-17DE-424A-B03D-6581BCCFB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8" y="3115595"/>
            <a:ext cx="6812145" cy="17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74D0BA7-E65E-4E33-8893-EE2DAB29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914" y="1179290"/>
            <a:ext cx="2642197" cy="41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EE3FAB-2F8E-451F-998D-B973AB212055}"/>
              </a:ext>
            </a:extLst>
          </p:cNvPr>
          <p:cNvSpPr txBox="1"/>
          <p:nvPr/>
        </p:nvSpPr>
        <p:spPr>
          <a:xfrm rot="20442467">
            <a:off x="1948213" y="1500802"/>
            <a:ext cx="2066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Gloria Hallelujah" panose="02000000000000000000" pitchFamily="2" charset="0"/>
              </a:rPr>
              <a:t>A value!</a:t>
            </a:r>
            <a:endParaRPr lang="en-US" dirty="0">
              <a:solidFill>
                <a:srgbClr val="C00000"/>
              </a:solidFill>
              <a:latin typeface="Gloria Hallelujah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1AAD5-1785-4CB9-A928-FC1C8BADA982}"/>
              </a:ext>
            </a:extLst>
          </p:cNvPr>
          <p:cNvSpPr txBox="1"/>
          <p:nvPr/>
        </p:nvSpPr>
        <p:spPr>
          <a:xfrm rot="20935150">
            <a:off x="597944" y="5251299"/>
            <a:ext cx="4966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Gloria Hallelujah" panose="02000000000000000000" pitchFamily="2" charset="0"/>
              </a:rPr>
              <a:t>Applying a function</a:t>
            </a:r>
            <a:endParaRPr lang="en-US" dirty="0">
              <a:solidFill>
                <a:srgbClr val="C00000"/>
              </a:solidFill>
              <a:latin typeface="Gloria Hallelujah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5E03A-5E6C-4026-8CAC-FCC430E05BBB}"/>
              </a:ext>
            </a:extLst>
          </p:cNvPr>
          <p:cNvSpPr txBox="1"/>
          <p:nvPr/>
        </p:nvSpPr>
        <p:spPr>
          <a:xfrm rot="582692">
            <a:off x="7509755" y="5341779"/>
            <a:ext cx="4047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Gloria Hallelujah" panose="02000000000000000000" pitchFamily="2" charset="0"/>
              </a:rPr>
              <a:t>Value in context of ADTs</a:t>
            </a:r>
            <a:endParaRPr lang="en-US" sz="1100" dirty="0">
              <a:solidFill>
                <a:srgbClr val="C00000"/>
              </a:solidFill>
              <a:latin typeface="Gloria Halleluja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7489-53C0-456C-81DC-69B437D4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DB8CD4-78C0-4501-96E5-C8685514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239" y="1832412"/>
            <a:ext cx="4895522" cy="336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7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err="1"/>
              <a:t>Functors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082191098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E07FE-8705-4426-A19B-30F114EA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A2AE0-081F-4531-B0E4-E5F132ADA7F8}"/>
              </a:ext>
            </a:extLst>
          </p:cNvPr>
          <p:cNvSpPr/>
          <p:nvPr/>
        </p:nvSpPr>
        <p:spPr>
          <a:xfrm>
            <a:off x="304799" y="1157691"/>
            <a:ext cx="114772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When a value is wrapped in a context, you can't apply a normal function to it: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8742D5-41A0-491A-8BD2-65D84B69E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84" y="2684079"/>
            <a:ext cx="3113033" cy="251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95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E07FE-8705-4426-A19B-30F114EA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A2AE0-081F-4531-B0E4-E5F132ADA7F8}"/>
              </a:ext>
            </a:extLst>
          </p:cNvPr>
          <p:cNvSpPr/>
          <p:nvPr/>
        </p:nvSpPr>
        <p:spPr>
          <a:xfrm>
            <a:off x="304799" y="1157691"/>
            <a:ext cx="11477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 err="1">
                <a:solidFill>
                  <a:srgbClr val="C00000"/>
                </a:solidFill>
                <a:latin typeface="Georgia" panose="02040502050405020303" pitchFamily="18" charset="0"/>
              </a:rPr>
              <a:t>fmap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 is the solution! (infix operator: </a:t>
            </a:r>
            <a:r>
              <a:rPr lang="en-US" sz="2800" b="1" dirty="0">
                <a:solidFill>
                  <a:srgbClr val="C00000"/>
                </a:solidFill>
                <a:latin typeface="Georgia" panose="02040502050405020303" pitchFamily="18" charset="0"/>
              </a:rPr>
              <a:t>&lt;$&gt;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544EC7-D649-4156-AA5F-28CBF5547552}"/>
              </a:ext>
            </a:extLst>
          </p:cNvPr>
          <p:cNvSpPr/>
          <p:nvPr/>
        </p:nvSpPr>
        <p:spPr>
          <a:xfrm>
            <a:off x="231226" y="1899901"/>
            <a:ext cx="11256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Georgia" panose="02040502050405020303" pitchFamily="18" charset="0"/>
              </a:rPr>
              <a:t>fmap</a:t>
            </a:r>
            <a:r>
              <a:rPr lang="en-US" sz="2400" dirty="0">
                <a:latin typeface="Georgia" panose="02040502050405020303" pitchFamily="18" charset="0"/>
              </a:rPr>
              <a:t> knows how to apply functions to values that are wrapped in a context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1B0DE92C-C0C0-43EA-AC98-648F37B7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24" y="2953408"/>
            <a:ext cx="10100291" cy="33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CF06CC-18A3-4118-A670-F6EE22163704}"/>
              </a:ext>
            </a:extLst>
          </p:cNvPr>
          <p:cNvSpPr/>
          <p:nvPr/>
        </p:nvSpPr>
        <p:spPr>
          <a:xfrm>
            <a:off x="304799" y="2666411"/>
            <a:ext cx="40559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B36"/>
                </a:solidFill>
                <a:latin typeface="Courier New" panose="02070309020205020404" pitchFamily="49" charset="0"/>
              </a:rPr>
              <a:t>λ&gt; </a:t>
            </a:r>
            <a:r>
              <a:rPr lang="en-US" sz="2400" dirty="0" err="1">
                <a:solidFill>
                  <a:srgbClr val="7030A0"/>
                </a:solidFill>
                <a:latin typeface="Courier New" panose="02070309020205020404" pitchFamily="49" charset="0"/>
              </a:rPr>
              <a:t>fmap</a:t>
            </a:r>
            <a:r>
              <a:rPr lang="en-US" sz="2400" dirty="0">
                <a:solidFill>
                  <a:srgbClr val="002B36"/>
                </a:solidFill>
                <a:latin typeface="Courier New" panose="02070309020205020404" pitchFamily="49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sz="2400" dirty="0">
                <a:solidFill>
                  <a:srgbClr val="009999"/>
                </a:solidFill>
                <a:latin typeface="Courier New" panose="02070309020205020404" pitchFamily="49" charset="0"/>
              </a:rPr>
              <a:t>3</a:t>
            </a:r>
            <a:r>
              <a:rPr lang="en-US" sz="2400" dirty="0">
                <a:solidFill>
                  <a:srgbClr val="002B36"/>
                </a:solidFill>
                <a:latin typeface="Courier New" panose="02070309020205020404" pitchFamily="49" charset="0"/>
              </a:rPr>
              <a:t>) (</a:t>
            </a:r>
            <a:r>
              <a:rPr lang="en-US" sz="2400" dirty="0">
                <a:solidFill>
                  <a:srgbClr val="445588"/>
                </a:solidFill>
                <a:latin typeface="Courier New" panose="02070309020205020404" pitchFamily="49" charset="0"/>
              </a:rPr>
              <a:t>Just</a:t>
            </a:r>
            <a:r>
              <a:rPr lang="en-US" sz="2400" dirty="0">
                <a:solidFill>
                  <a:srgbClr val="002B36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9999"/>
                </a:solidFill>
                <a:latin typeface="Courier New" panose="02070309020205020404" pitchFamily="49" charset="0"/>
              </a:rPr>
              <a:t>2</a:t>
            </a:r>
            <a:r>
              <a:rPr lang="en-US" sz="2400" dirty="0">
                <a:solidFill>
                  <a:srgbClr val="002B36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2400" dirty="0">
                <a:solidFill>
                  <a:srgbClr val="445588"/>
                </a:solidFill>
                <a:latin typeface="Courier New" panose="02070309020205020404" pitchFamily="49" charset="0"/>
              </a:rPr>
              <a:t>Just</a:t>
            </a:r>
            <a:r>
              <a:rPr lang="en-US" sz="2400" dirty="0">
                <a:solidFill>
                  <a:srgbClr val="002B36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9999"/>
                </a:solidFill>
                <a:latin typeface="Courier New" panose="02070309020205020404" pitchFamily="49" charset="0"/>
              </a:rPr>
              <a:t>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855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A55C9C-B24B-48F5-837B-46D10D363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24" y="1660668"/>
            <a:ext cx="2382328" cy="31863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847692-8B90-491A-82EF-4021DFC0630B}"/>
              </a:ext>
            </a:extLst>
          </p:cNvPr>
          <p:cNvSpPr txBox="1">
            <a:spLocks/>
          </p:cNvSpPr>
          <p:nvPr/>
        </p:nvSpPr>
        <p:spPr>
          <a:xfrm>
            <a:off x="1005880" y="4912936"/>
            <a:ext cx="2589016" cy="903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Alonzo Church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96F2F3-19F1-467A-8FB6-4B1E0155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14" y="93293"/>
            <a:ext cx="10750550" cy="777875"/>
          </a:xfrm>
        </p:spPr>
        <p:txBody>
          <a:bodyPr>
            <a:normAutofit/>
          </a:bodyPr>
          <a:lstStyle/>
          <a:p>
            <a:r>
              <a:rPr lang="en-US" dirty="0"/>
              <a:t>What is computation? (1934)</a:t>
            </a:r>
            <a:br>
              <a:rPr lang="en-US" dirty="0"/>
            </a:br>
            <a:r>
              <a:rPr lang="en-US" sz="1800" dirty="0"/>
              <a:t>And what does it mean to compute something?</a:t>
            </a:r>
            <a:endParaRPr lang="fa-I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93C69F-2484-489F-B14C-40FBF0F38B60}"/>
              </a:ext>
            </a:extLst>
          </p:cNvPr>
          <p:cNvSpPr txBox="1">
            <a:spLocks/>
          </p:cNvSpPr>
          <p:nvPr/>
        </p:nvSpPr>
        <p:spPr>
          <a:xfrm>
            <a:off x="5029240" y="1271152"/>
            <a:ext cx="6543000" cy="346906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 = </a:t>
            </a:r>
            <a:r>
              <a:rPr lang="en-US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λx</a:t>
            </a:r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 </a:t>
            </a:r>
            <a:r>
              <a:rPr lang="en-US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λy</a:t>
            </a:r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 x</a:t>
            </a:r>
          </a:p>
          <a:p>
            <a:pPr rtl="0"/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F = </a:t>
            </a:r>
            <a:r>
              <a:rPr lang="en-US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λx</a:t>
            </a:r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 </a:t>
            </a:r>
            <a:r>
              <a:rPr lang="en-US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λy</a:t>
            </a:r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 y</a:t>
            </a:r>
          </a:p>
          <a:p>
            <a:pPr rtl="0"/>
            <a:endParaRPr lang="en-US" dirty="0">
              <a:solidFill>
                <a:schemeClr val="tx1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rtl="0"/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and = </a:t>
            </a:r>
            <a:r>
              <a:rPr lang="en-US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λa</a:t>
            </a:r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 </a:t>
            </a:r>
            <a:r>
              <a:rPr lang="en-US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λb</a:t>
            </a:r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. a b F</a:t>
            </a:r>
          </a:p>
          <a:p>
            <a:pPr rtl="0"/>
            <a:endParaRPr lang="en-US" dirty="0">
              <a:solidFill>
                <a:schemeClr val="tx1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  <a:p>
            <a:pPr rtl="0"/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and T </a:t>
            </a:r>
            <a:r>
              <a:rPr lang="en-US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result: T</a:t>
            </a:r>
          </a:p>
          <a:p>
            <a:pPr rtl="0"/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and F 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result: F</a:t>
            </a:r>
          </a:p>
          <a:p>
            <a:pPr rtl="0"/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and T F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// result: F</a:t>
            </a:r>
          </a:p>
          <a:p>
            <a:pPr rtl="0"/>
            <a:endParaRPr lang="en-US" dirty="0">
              <a:solidFill>
                <a:schemeClr val="tx1"/>
              </a:solidFill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A9E7DD0-933B-4205-BCB6-728B2A44C12E}"/>
              </a:ext>
            </a:extLst>
          </p:cNvPr>
          <p:cNvSpPr txBox="1">
            <a:spLocks/>
          </p:cNvSpPr>
          <p:nvPr/>
        </p:nvSpPr>
        <p:spPr>
          <a:xfrm>
            <a:off x="5029240" y="4847032"/>
            <a:ext cx="6543000" cy="1848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Close to Math and Logic, declarative expressions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Princeton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Powerful Machine for Computation (But powerful as Turing machines?)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Hint: Yes, anything you can do with one, you can do with the other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B2BB3B-A3D4-4B56-A475-730ED9C4381F}"/>
              </a:ext>
            </a:extLst>
          </p:cNvPr>
          <p:cNvCxnSpPr/>
          <p:nvPr/>
        </p:nvCxnSpPr>
        <p:spPr>
          <a:xfrm>
            <a:off x="5904089" y="1467556"/>
            <a:ext cx="29576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8FF0CE-B9FC-4B21-877A-41EDC4A68B63}"/>
              </a:ext>
            </a:extLst>
          </p:cNvPr>
          <p:cNvSpPr txBox="1"/>
          <p:nvPr/>
        </p:nvSpPr>
        <p:spPr>
          <a:xfrm>
            <a:off x="7676444" y="1425088"/>
            <a:ext cx="474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var T = x =&gt; y =&gt; 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A89AC9-FB09-4CDB-9F96-276064291323}"/>
              </a:ext>
            </a:extLst>
          </p:cNvPr>
          <p:cNvCxnSpPr/>
          <p:nvPr/>
        </p:nvCxnSpPr>
        <p:spPr>
          <a:xfrm>
            <a:off x="5904089" y="1912477"/>
            <a:ext cx="295768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567459-AD4F-4BBB-92CE-6AC797FEA0AE}"/>
              </a:ext>
            </a:extLst>
          </p:cNvPr>
          <p:cNvSpPr txBox="1"/>
          <p:nvPr/>
        </p:nvSpPr>
        <p:spPr>
          <a:xfrm>
            <a:off x="7676444" y="1958430"/>
            <a:ext cx="3957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var F = x =&gt; y =&gt; 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5F25F0-D7D7-41E4-A7A2-E8A143B3E7A4}"/>
              </a:ext>
            </a:extLst>
          </p:cNvPr>
          <p:cNvCxnSpPr>
            <a:cxnSpLocks/>
          </p:cNvCxnSpPr>
          <p:nvPr/>
        </p:nvCxnSpPr>
        <p:spPr>
          <a:xfrm flipV="1">
            <a:off x="6457244" y="2716154"/>
            <a:ext cx="3527778" cy="32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3C0AE8-E312-4FA8-9297-B1EDC53F5E44}"/>
              </a:ext>
            </a:extLst>
          </p:cNvPr>
          <p:cNvSpPr txBox="1"/>
          <p:nvPr/>
        </p:nvSpPr>
        <p:spPr>
          <a:xfrm>
            <a:off x="5599289" y="2834260"/>
            <a:ext cx="5610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var and = a =&gt; b =&gt; a(b)(F)</a:t>
            </a:r>
          </a:p>
        </p:txBody>
      </p:sp>
    </p:spTree>
    <p:extLst>
      <p:ext uri="{BB962C8B-B14F-4D97-AF65-F5344CB8AC3E}">
        <p14:creationId xmlns:p14="http://schemas.microsoft.com/office/powerpoint/2010/main" val="370876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15" grpId="0"/>
      <p:bldP spid="17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What is a </a:t>
            </a:r>
            <a:r>
              <a:rPr lang="en-US" sz="4000" b="0" i="1" dirty="0" err="1">
                <a:solidFill>
                  <a:schemeClr val="tx1"/>
                </a:solidFill>
                <a:latin typeface="+mn-lt"/>
              </a:rPr>
              <a:t>functor</a:t>
            </a:r>
            <a:r>
              <a:rPr lang="en-US" sz="4000" b="0" i="1" dirty="0">
                <a:solidFill>
                  <a:schemeClr val="tx1"/>
                </a:solidFill>
                <a:latin typeface="+mn-lt"/>
              </a:rPr>
              <a:t> really?</a:t>
            </a:r>
          </a:p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What is this magic?</a:t>
            </a:r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477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A58F2-8D78-4D00-8E80-678E0E82D13F}"/>
              </a:ext>
            </a:extLst>
          </p:cNvPr>
          <p:cNvSpPr/>
          <p:nvPr/>
        </p:nvSpPr>
        <p:spPr>
          <a:xfrm>
            <a:off x="262758" y="348395"/>
            <a:ext cx="11477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 err="1">
                <a:solidFill>
                  <a:srgbClr val="C00000"/>
                </a:solidFill>
                <a:latin typeface="Georgia" panose="02040502050405020303" pitchFamily="18" charset="0"/>
              </a:rPr>
              <a:t>Functor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 is a type class.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D9A0A-85CB-4087-BCCC-D284C0879FE2}"/>
              </a:ext>
            </a:extLst>
          </p:cNvPr>
          <p:cNvSpPr txBox="1"/>
          <p:nvPr/>
        </p:nvSpPr>
        <p:spPr>
          <a:xfrm>
            <a:off x="4986284" y="286840"/>
            <a:ext cx="68467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Gloria Hallelujah" panose="02000000000000000000" pitchFamily="2" charset="0"/>
              </a:rPr>
              <a:t>It’s like C# and Java interface,</a:t>
            </a:r>
          </a:p>
          <a:p>
            <a:r>
              <a:rPr lang="en-US" sz="3200" dirty="0">
                <a:solidFill>
                  <a:srgbClr val="C00000"/>
                </a:solidFill>
                <a:latin typeface="Gloria Hallelujah" panose="02000000000000000000" pitchFamily="2" charset="0"/>
              </a:rPr>
              <a:t>But more powerful</a:t>
            </a:r>
            <a:endParaRPr lang="en-US" sz="1400" dirty="0">
              <a:solidFill>
                <a:srgbClr val="C00000"/>
              </a:solidFill>
              <a:latin typeface="Gloria Hallelujah" panose="02000000000000000000" pitchFamily="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5DEA367-D97E-41F0-AFB4-0E531B9AA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54" y="1681511"/>
            <a:ext cx="8915235" cy="462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92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AA92B49-042D-481D-9020-3DA034D3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0" y="1627297"/>
            <a:ext cx="10605452" cy="333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90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Nice! Show me the implementation</a:t>
            </a:r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292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B63835-2413-4E81-AB25-D40EDA841413}"/>
              </a:ext>
            </a:extLst>
          </p:cNvPr>
          <p:cNvSpPr/>
          <p:nvPr/>
        </p:nvSpPr>
        <p:spPr>
          <a:xfrm>
            <a:off x="515005" y="224134"/>
            <a:ext cx="8177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instance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8E40"/>
                </a:solidFill>
                <a:latin typeface="Consolas" panose="020B0609020204030204" pitchFamily="49" charset="0"/>
              </a:rPr>
              <a:t>Functor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Maybe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where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fmap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func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Just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val</a:t>
            </a:r>
            <a:r>
              <a:rPr lang="en-US" sz="2400" dirty="0">
                <a:latin typeface="Consolas" panose="020B0609020204030204" pitchFamily="49" charset="0"/>
              </a:rPr>
              <a:t>)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Just</a:t>
            </a:r>
            <a:r>
              <a:rPr lang="en-US" sz="2400" dirty="0">
                <a:latin typeface="Consolas" panose="020B0609020204030204" pitchFamily="49" charset="0"/>
              </a:rPr>
              <a:t> (</a:t>
            </a:r>
            <a:r>
              <a:rPr lang="en-US" sz="2400" dirty="0" err="1">
                <a:latin typeface="Consolas" panose="020B0609020204030204" pitchFamily="49" charset="0"/>
              </a:rPr>
              <a:t>func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val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7030A0"/>
                </a:solidFill>
                <a:latin typeface="Consolas" panose="020B0609020204030204" pitchFamily="49" charset="0"/>
              </a:rPr>
              <a:t>fmap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func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Nothing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Nothing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9AED92-3699-4222-8457-7A2243528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2" y="2147888"/>
            <a:ext cx="10088000" cy="28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CDF0087-3CE1-4F37-84CE-3300406C0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48" y="4506342"/>
            <a:ext cx="7078609" cy="235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0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F8A9463-A678-49E1-AF65-1CE2FC9BE264}"/>
              </a:ext>
            </a:extLst>
          </p:cNvPr>
          <p:cNvSpPr txBox="1">
            <a:spLocks/>
          </p:cNvSpPr>
          <p:nvPr/>
        </p:nvSpPr>
        <p:spPr>
          <a:xfrm>
            <a:off x="185600" y="764537"/>
            <a:ext cx="5027531" cy="1127325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0" i="1" dirty="0">
                <a:solidFill>
                  <a:schemeClr val="tx1"/>
                </a:solidFill>
                <a:latin typeface="+mn-lt"/>
              </a:rPr>
              <a:t>Main stream Languages</a:t>
            </a:r>
          </a:p>
          <a:p>
            <a:pPr algn="ctr" rtl="0"/>
            <a:r>
              <a:rPr lang="en-US" sz="3200" b="0" i="1" dirty="0">
                <a:solidFill>
                  <a:schemeClr val="tx1"/>
                </a:solidFill>
                <a:latin typeface="+mn-lt"/>
              </a:rPr>
              <a:t>(you name it):</a:t>
            </a:r>
            <a:endParaRPr lang="en-US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BACED8-3A38-4680-9DC2-123988B13A83}"/>
              </a:ext>
            </a:extLst>
          </p:cNvPr>
          <p:cNvSpPr/>
          <p:nvPr/>
        </p:nvSpPr>
        <p:spPr>
          <a:xfrm>
            <a:off x="502704" y="2278569"/>
            <a:ext cx="54233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post = </a:t>
            </a:r>
            <a:r>
              <a:rPr lang="en-US" sz="2800" dirty="0" err="1">
                <a:latin typeface="Consolas" panose="020B0609020204030204" pitchFamily="49" charset="0"/>
              </a:rPr>
              <a:t>Post.find_by_id</a:t>
            </a:r>
            <a:r>
              <a:rPr lang="en-US" sz="2800" dirty="0">
                <a:latin typeface="Consolas" panose="020B0609020204030204" pitchFamily="49" charset="0"/>
              </a:rPr>
              <a:t>(1)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if post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return </a:t>
            </a:r>
            <a:r>
              <a:rPr lang="en-US" sz="2800" dirty="0" err="1">
                <a:latin typeface="Consolas" panose="020B0609020204030204" pitchFamily="49" charset="0"/>
              </a:rPr>
              <a:t>post.title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else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return nil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CBA5A3-88E6-4682-BD99-11C219785C0B}"/>
              </a:ext>
            </a:extLst>
          </p:cNvPr>
          <p:cNvSpPr txBox="1">
            <a:spLocks/>
          </p:cNvSpPr>
          <p:nvPr/>
        </p:nvSpPr>
        <p:spPr>
          <a:xfrm>
            <a:off x="6672276" y="764537"/>
            <a:ext cx="5027531" cy="1127325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3200" b="0" i="1" dirty="0">
                <a:solidFill>
                  <a:schemeClr val="tx1"/>
                </a:solidFill>
                <a:latin typeface="+mn-lt"/>
              </a:rPr>
              <a:t>Haskell (and friends):</a:t>
            </a:r>
            <a:endParaRPr lang="en-US" sz="32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A2F5F-0E3F-415A-B9C6-9E466AB700CF}"/>
              </a:ext>
            </a:extLst>
          </p:cNvPr>
          <p:cNvSpPr/>
          <p:nvPr/>
        </p:nvSpPr>
        <p:spPr>
          <a:xfrm>
            <a:off x="7073463" y="2278569"/>
            <a:ext cx="50275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fmap</a:t>
            </a:r>
            <a:r>
              <a:rPr lang="en-US" sz="2000" dirty="0">
                <a:latin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</a:rPr>
              <a:t>getPostTitle</a:t>
            </a:r>
            <a:r>
              <a:rPr lang="en-US" sz="2000" dirty="0">
                <a:latin typeface="Consolas" panose="020B0609020204030204" pitchFamily="49" charset="0"/>
              </a:rPr>
              <a:t>) (</a:t>
            </a:r>
            <a:r>
              <a:rPr lang="en-US" sz="2000" dirty="0" err="1">
                <a:latin typeface="Consolas" panose="020B0609020204030204" pitchFamily="49" charset="0"/>
              </a:rPr>
              <a:t>findPost</a:t>
            </a:r>
            <a:r>
              <a:rPr lang="en-US" sz="2000" dirty="0">
                <a:latin typeface="Consolas" panose="020B0609020204030204" pitchFamily="49" charset="0"/>
              </a:rPr>
              <a:t> 1)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-- Or –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</a:rPr>
              <a:t>getPostTitle</a:t>
            </a:r>
            <a:r>
              <a:rPr lang="en-US" sz="2000" dirty="0">
                <a:latin typeface="Consolas" panose="020B0609020204030204" pitchFamily="49" charset="0"/>
              </a:rPr>
              <a:t> &lt;$&gt; (</a:t>
            </a:r>
            <a:r>
              <a:rPr lang="en-US" sz="2000" dirty="0" err="1">
                <a:latin typeface="Consolas" panose="020B0609020204030204" pitchFamily="49" charset="0"/>
              </a:rPr>
              <a:t>findPost</a:t>
            </a:r>
            <a:r>
              <a:rPr lang="en-US" sz="2000" dirty="0">
                <a:latin typeface="Consolas" panose="020B0609020204030204" pitchFamily="49" charset="0"/>
              </a:rPr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27561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27267FC-155D-445D-8CFA-E5D422437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9" y="1398779"/>
            <a:ext cx="11022804" cy="406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19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err="1"/>
              <a:t>Applicatives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478099486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E07FE-8705-4426-A19B-30F114EA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A2AE0-081F-4531-B0E4-E5F132ADA7F8}"/>
              </a:ext>
            </a:extLst>
          </p:cNvPr>
          <p:cNvSpPr/>
          <p:nvPr/>
        </p:nvSpPr>
        <p:spPr>
          <a:xfrm>
            <a:off x="304799" y="1157691"/>
            <a:ext cx="11477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Value and Function are both in Context! </a:t>
            </a:r>
            <a:r>
              <a:rPr lang="en-US" sz="2800" dirty="0" err="1">
                <a:solidFill>
                  <a:srgbClr val="000000"/>
                </a:solidFill>
                <a:latin typeface="Georgia" panose="02040502050405020303" pitchFamily="18" charset="0"/>
              </a:rPr>
              <a:t>Functors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 can’t help directly.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0F7075D-DF47-4A63-B081-7971DA826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703" y="1924201"/>
            <a:ext cx="2885090" cy="450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323D142-B81E-4AA3-A09F-D4A2EFCF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84" y="2181879"/>
            <a:ext cx="2776537" cy="312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77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E07FE-8705-4426-A19B-30F114EA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A2AE0-081F-4531-B0E4-E5F132ADA7F8}"/>
              </a:ext>
            </a:extLst>
          </p:cNvPr>
          <p:cNvSpPr/>
          <p:nvPr/>
        </p:nvSpPr>
        <p:spPr>
          <a:xfrm>
            <a:off x="304799" y="1157691"/>
            <a:ext cx="11477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rgbClr val="C00000"/>
                </a:solidFill>
                <a:latin typeface="Georgia" panose="02040502050405020303" pitchFamily="18" charset="0"/>
              </a:rPr>
              <a:t>&lt;*&gt; 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is the solution!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F06CC-18A3-4118-A670-F6EE22163704}"/>
              </a:ext>
            </a:extLst>
          </p:cNvPr>
          <p:cNvSpPr/>
          <p:nvPr/>
        </p:nvSpPr>
        <p:spPr>
          <a:xfrm>
            <a:off x="7541834" y="1157691"/>
            <a:ext cx="4424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B36"/>
                </a:solidFill>
                <a:latin typeface="Courier New" panose="02070309020205020404" pitchFamily="49" charset="0"/>
              </a:rPr>
              <a:t>λ&gt; Just (+3) &lt;*&gt; Just 2</a:t>
            </a:r>
          </a:p>
          <a:p>
            <a:r>
              <a:rPr lang="en-US" sz="2400" dirty="0">
                <a:solidFill>
                  <a:srgbClr val="445588"/>
                </a:solidFill>
                <a:latin typeface="Courier New" panose="02070309020205020404" pitchFamily="49" charset="0"/>
              </a:rPr>
              <a:t>Just</a:t>
            </a:r>
            <a:r>
              <a:rPr lang="en-US" sz="2400" dirty="0">
                <a:solidFill>
                  <a:srgbClr val="002B36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9999"/>
                </a:solidFill>
                <a:latin typeface="Courier New" panose="02070309020205020404" pitchFamily="49" charset="0"/>
              </a:rPr>
              <a:t>5</a:t>
            </a:r>
            <a:endParaRPr lang="en-US" sz="2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5B6514C-B271-44E0-AD00-25BDA885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355145"/>
            <a:ext cx="11580742" cy="430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91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847692-8B90-491A-82EF-4021DFC0630B}"/>
              </a:ext>
            </a:extLst>
          </p:cNvPr>
          <p:cNvSpPr txBox="1">
            <a:spLocks/>
          </p:cNvSpPr>
          <p:nvPr/>
        </p:nvSpPr>
        <p:spPr>
          <a:xfrm>
            <a:off x="564716" y="1179085"/>
            <a:ext cx="11062568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Same Power, but they gave rise to different type of PLs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96F2F3-19F1-467A-8FB6-4B1E0155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67" y="76663"/>
            <a:ext cx="10750550" cy="777875"/>
          </a:xfrm>
        </p:spPr>
        <p:txBody>
          <a:bodyPr>
            <a:normAutofit/>
          </a:bodyPr>
          <a:lstStyle/>
          <a:p>
            <a:r>
              <a:rPr lang="en-US" dirty="0"/>
              <a:t>What is computation? (1934)</a:t>
            </a:r>
            <a:br>
              <a:rPr lang="en-US" dirty="0"/>
            </a:br>
            <a:r>
              <a:rPr lang="en-US" sz="1800" dirty="0"/>
              <a:t>And what does it mean to compute something?</a:t>
            </a:r>
            <a:endParaRPr lang="fa-I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7C035D-864E-41FC-B377-0897DE1FDB90}"/>
              </a:ext>
            </a:extLst>
          </p:cNvPr>
          <p:cNvSpPr txBox="1">
            <a:spLocks/>
          </p:cNvSpPr>
          <p:nvPr/>
        </p:nvSpPr>
        <p:spPr>
          <a:xfrm>
            <a:off x="280567" y="5399755"/>
            <a:ext cx="5249885" cy="82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>
                <a:solidFill>
                  <a:schemeClr val="tx1"/>
                </a:solidFill>
              </a:rPr>
              <a:t>Imperative</a:t>
            </a:r>
          </a:p>
          <a:p>
            <a:pPr rtl="0"/>
            <a:r>
              <a:rPr lang="en-US" sz="1800" dirty="0">
                <a:solidFill>
                  <a:schemeClr val="tx1"/>
                </a:solidFill>
              </a:rPr>
              <a:t>They might added functional features overtime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57D4D1-3CD0-4F93-8ADC-E38F20719221}"/>
              </a:ext>
            </a:extLst>
          </p:cNvPr>
          <p:cNvSpPr txBox="1">
            <a:spLocks/>
          </p:cNvSpPr>
          <p:nvPr/>
        </p:nvSpPr>
        <p:spPr>
          <a:xfrm>
            <a:off x="6291835" y="5494413"/>
            <a:ext cx="5721531" cy="68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>
                <a:solidFill>
                  <a:schemeClr val="tx1"/>
                </a:solidFill>
              </a:rPr>
              <a:t>Declarative → FP</a:t>
            </a:r>
          </a:p>
          <a:p>
            <a:pPr rtl="0"/>
            <a:r>
              <a:rPr lang="en-US" sz="2100" dirty="0">
                <a:solidFill>
                  <a:schemeClr val="tx1"/>
                </a:solidFill>
              </a:rPr>
              <a:t>They might added some imperative workflows overtime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3C7092-C82A-4BA3-A4B2-543C2B55E902}"/>
              </a:ext>
            </a:extLst>
          </p:cNvPr>
          <p:cNvCxnSpPr>
            <a:stCxn id="9" idx="2"/>
          </p:cNvCxnSpPr>
          <p:nvPr/>
        </p:nvCxnSpPr>
        <p:spPr>
          <a:xfrm>
            <a:off x="6096000" y="1956960"/>
            <a:ext cx="0" cy="39205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71D0699-25BD-472D-B1C7-D82B1238E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6" y="2813229"/>
            <a:ext cx="1198877" cy="1198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E67AE4-1A31-4A06-B4AA-8FD990A16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4" y="2037843"/>
            <a:ext cx="1198877" cy="11988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23618F-707B-4BA8-9456-BC191E303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8" y="2054776"/>
            <a:ext cx="1198877" cy="1198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867F3C-FBBE-4E20-A520-D14A9D104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66" y="2650669"/>
            <a:ext cx="1523995" cy="15239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00C8D3-91C6-48D8-BBE7-FB587745D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91" y="2130975"/>
            <a:ext cx="1523995" cy="15239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6EC6564-D90E-4D47-AC5F-4FE74B0CB1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11" y="3980991"/>
            <a:ext cx="1203062" cy="12030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F6F3E7-A7ED-44FD-B7BE-96952A40D0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39" y="2201719"/>
            <a:ext cx="1972945" cy="19729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D20206-FB1A-46ED-A0E6-9C3323E56E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86" y="2630352"/>
            <a:ext cx="1381754" cy="138175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DFEF51F-D8C6-4940-A1B4-105C7672DA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26" y="3731154"/>
            <a:ext cx="853767" cy="13817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5DEA60-6AEC-48F1-A02E-A789D6D3A2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109" y="4036805"/>
            <a:ext cx="1198877" cy="11988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B3D73AF-006F-4B4B-8A43-74DA13017F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93" y="4124701"/>
            <a:ext cx="1438621" cy="14386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C9942FA-2170-47A3-8718-6683A3C781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3" y="4124725"/>
            <a:ext cx="1244600" cy="1244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8AF8A6-E5D6-4A8B-9884-7F22A063AF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032" y="2393436"/>
            <a:ext cx="956215" cy="9562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77AEFB9-B12C-4C61-AC0B-5C671D9701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860" y="4598505"/>
            <a:ext cx="1075598" cy="10755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02715EF-AD16-44BF-9DA1-FE12BA7C3D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81" y="4124725"/>
            <a:ext cx="1605430" cy="1523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F03FF7-6EF9-4C1B-98A0-5D7330EB64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61" y="2096523"/>
            <a:ext cx="1564870" cy="58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36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E07FE-8705-4426-A19B-30F114EA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A2AE0-081F-4531-B0E4-E5F132ADA7F8}"/>
              </a:ext>
            </a:extLst>
          </p:cNvPr>
          <p:cNvSpPr/>
          <p:nvPr/>
        </p:nvSpPr>
        <p:spPr>
          <a:xfrm>
            <a:off x="4517571" y="1584920"/>
            <a:ext cx="27784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000" b="1" dirty="0">
                <a:solidFill>
                  <a:srgbClr val="C00000"/>
                </a:solidFill>
                <a:latin typeface="Gloria Hallelujah" panose="02000000000000000000" charset="0"/>
              </a:rPr>
              <a:t>Go for it!</a:t>
            </a:r>
            <a:endParaRPr lang="en-US" sz="4000" dirty="0">
              <a:solidFill>
                <a:srgbClr val="000000"/>
              </a:solidFill>
              <a:latin typeface="Gloria Hallelujah" panose="0200000000000000000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CF06CC-18A3-4118-A670-F6EE22163704}"/>
              </a:ext>
            </a:extLst>
          </p:cNvPr>
          <p:cNvSpPr/>
          <p:nvPr/>
        </p:nvSpPr>
        <p:spPr>
          <a:xfrm>
            <a:off x="2620938" y="2971460"/>
            <a:ext cx="71176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2B36"/>
                </a:solidFill>
                <a:latin typeface="Courier New" panose="02070309020205020404" pitchFamily="49" charset="0"/>
              </a:rPr>
              <a:t>(*) &lt;$&gt; Just 5 &lt;*&gt; Just 3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2366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Monads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670367476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3" y="165448"/>
            <a:ext cx="11596494" cy="1106304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dirty="0">
                <a:solidFill>
                  <a:srgbClr val="C00000"/>
                </a:solidFill>
                <a:latin typeface="Gloria Hallelujah" panose="02000000000000000000" pitchFamily="2" charset="0"/>
              </a:rPr>
              <a:t>How to Learn about Monads?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244068-09F3-4A5B-A271-B110FE0E5940}"/>
              </a:ext>
            </a:extLst>
          </p:cNvPr>
          <p:cNvSpPr/>
          <p:nvPr/>
        </p:nvSpPr>
        <p:spPr>
          <a:xfrm>
            <a:off x="1103587" y="2953639"/>
            <a:ext cx="101740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Get a PhD in computer science.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Throw it away because you don't need it for this section!</a:t>
            </a:r>
          </a:p>
        </p:txBody>
      </p:sp>
    </p:spTree>
    <p:extLst>
      <p:ext uri="{BB962C8B-B14F-4D97-AF65-F5344CB8AC3E}">
        <p14:creationId xmlns:p14="http://schemas.microsoft.com/office/powerpoint/2010/main" val="81924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3" y="165448"/>
            <a:ext cx="11596494" cy="1106304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dirty="0">
                <a:solidFill>
                  <a:srgbClr val="C00000"/>
                </a:solidFill>
                <a:latin typeface="Gloria Hallelujah" panose="02000000000000000000" pitchFamily="2" charset="0"/>
              </a:rPr>
              <a:t>Lets review </a:t>
            </a:r>
            <a:r>
              <a:rPr lang="en-US" sz="4000" b="0" dirty="0" err="1">
                <a:solidFill>
                  <a:srgbClr val="C00000"/>
                </a:solidFill>
                <a:latin typeface="Gloria Hallelujah" panose="02000000000000000000" pitchFamily="2" charset="0"/>
              </a:rPr>
              <a:t>Functors</a:t>
            </a:r>
            <a:r>
              <a:rPr lang="en-US" sz="4000" b="0" dirty="0">
                <a:solidFill>
                  <a:srgbClr val="C00000"/>
                </a:solidFill>
                <a:latin typeface="Gloria Hallelujah" panose="02000000000000000000" pitchFamily="2" charset="0"/>
              </a:rPr>
              <a:t> and </a:t>
            </a:r>
            <a:r>
              <a:rPr lang="en-US" sz="4000" b="0" dirty="0" err="1">
                <a:solidFill>
                  <a:srgbClr val="C00000"/>
                </a:solidFill>
                <a:latin typeface="Gloria Hallelujah" panose="02000000000000000000" pitchFamily="2" charset="0"/>
              </a:rPr>
              <a:t>Applicatives</a:t>
            </a:r>
            <a:endParaRPr lang="en-US" sz="4000" b="0" dirty="0">
              <a:solidFill>
                <a:srgbClr val="C00000"/>
              </a:solidFill>
              <a:latin typeface="Gloria Hallelujah" panose="02000000000000000000" pitchFamily="2" charset="0"/>
            </a:endParaRPr>
          </a:p>
        </p:txBody>
      </p:sp>
      <p:pic>
        <p:nvPicPr>
          <p:cNvPr id="13318" name="Picture 6">
            <a:extLst>
              <a:ext uri="{FF2B5EF4-FFF2-40B4-BE49-F238E27FC236}">
                <a16:creationId xmlns:a16="http://schemas.microsoft.com/office/drawing/2014/main" id="{5B2A8753-5B7A-4429-9170-4D1F75C1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63" y="2401039"/>
            <a:ext cx="3904173" cy="205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84331E8E-E3AD-4B2C-97FE-392D0664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01038"/>
            <a:ext cx="5095047" cy="243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639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E07FE-8705-4426-A19B-30F114EA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A2AE0-081F-4531-B0E4-E5F132ADA7F8}"/>
              </a:ext>
            </a:extLst>
          </p:cNvPr>
          <p:cNvSpPr/>
          <p:nvPr/>
        </p:nvSpPr>
        <p:spPr>
          <a:xfrm>
            <a:off x="304799" y="1157691"/>
            <a:ext cx="113406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Monads apply a function </a:t>
            </a:r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</a:rPr>
              <a:t>that returns a wrapped value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 to a wrapped value.</a:t>
            </a:r>
          </a:p>
        </p:txBody>
      </p:sp>
      <p:pic>
        <p:nvPicPr>
          <p:cNvPr id="15362" name="Picture 2" descr="Just a monad hanging out">
            <a:extLst>
              <a:ext uri="{FF2B5EF4-FFF2-40B4-BE49-F238E27FC236}">
                <a16:creationId xmlns:a16="http://schemas.microsoft.com/office/drawing/2014/main" id="{1C2D2A43-36E2-4F9F-ADC4-78F9C5D39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65" y="3092482"/>
            <a:ext cx="4243880" cy="291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800BB5-0E50-4C3D-AFAB-12EE91FD208C}"/>
              </a:ext>
            </a:extLst>
          </p:cNvPr>
          <p:cNvSpPr/>
          <p:nvPr/>
        </p:nvSpPr>
        <p:spPr>
          <a:xfrm>
            <a:off x="425669" y="4358090"/>
            <a:ext cx="4987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Good </a:t>
            </a:r>
            <a:r>
              <a:rPr lang="en-US" sz="2800" dirty="0" err="1">
                <a:solidFill>
                  <a:srgbClr val="000000"/>
                </a:solidFill>
                <a:latin typeface="Georgia" panose="02040502050405020303" pitchFamily="18" charset="0"/>
              </a:rPr>
              <a:t>Ol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’ </a:t>
            </a:r>
            <a:r>
              <a:rPr lang="en-US" sz="2800" dirty="0">
                <a:solidFill>
                  <a:srgbClr val="C00000"/>
                </a:solidFill>
                <a:latin typeface="Georgia" panose="02040502050405020303" pitchFamily="18" charset="0"/>
              </a:rPr>
              <a:t>Maybe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 is a </a:t>
            </a:r>
            <a:r>
              <a:rPr lang="en-US" sz="2800" dirty="0">
                <a:solidFill>
                  <a:srgbClr val="C00000"/>
                </a:solidFill>
                <a:latin typeface="Georgia" panose="02040502050405020303" pitchFamily="18" charset="0"/>
              </a:rPr>
              <a:t>Monad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789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E07FE-8705-4426-A19B-30F114EAC2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50550" cy="9144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A2AE0-081F-4531-B0E4-E5F132ADA7F8}"/>
              </a:ext>
            </a:extLst>
          </p:cNvPr>
          <p:cNvSpPr/>
          <p:nvPr/>
        </p:nvSpPr>
        <p:spPr>
          <a:xfrm>
            <a:off x="425668" y="652790"/>
            <a:ext cx="11340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Suppose “half” is a function that only works on even numbers: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BA1BDB-64DD-4454-A446-A7DBA3798D89}"/>
              </a:ext>
            </a:extLst>
          </p:cNvPr>
          <p:cNvSpPr/>
          <p:nvPr/>
        </p:nvSpPr>
        <p:spPr>
          <a:xfrm>
            <a:off x="588579" y="2273652"/>
            <a:ext cx="664253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Consolas" panose="020B0609020204030204" pitchFamily="49" charset="0"/>
              </a:rPr>
              <a:t>half</a:t>
            </a:r>
            <a:r>
              <a:rPr lang="en-US" sz="2800" dirty="0">
                <a:latin typeface="Consolas" panose="020B0609020204030204" pitchFamily="49" charset="0"/>
              </a:rPr>
              <a:t> x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err="1">
                <a:latin typeface="Consolas" panose="020B0609020204030204" pitchFamily="49" charset="0"/>
              </a:rPr>
              <a:t>isEven</a:t>
            </a:r>
            <a:r>
              <a:rPr lang="en-US" sz="2800" dirty="0">
                <a:latin typeface="Consolas" panose="020B0609020204030204" pitchFamily="49" charset="0"/>
              </a:rPr>
              <a:t> x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     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then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Just</a:t>
            </a:r>
            <a:r>
              <a:rPr lang="en-US" sz="2800" dirty="0">
                <a:latin typeface="Consolas" panose="020B0609020204030204" pitchFamily="49" charset="0"/>
              </a:rPr>
              <a:t> (x </a:t>
            </a:r>
            <a:r>
              <a:rPr lang="en-US" sz="3200" dirty="0">
                <a:latin typeface="Consolas" panose="020B0609020204030204" pitchFamily="49" charset="0"/>
              </a:rPr>
              <a:t>÷ </a:t>
            </a:r>
            <a:r>
              <a:rPr lang="en-US" sz="2800" dirty="0">
                <a:latin typeface="Consolas" panose="020B0609020204030204" pitchFamily="49" charset="0"/>
              </a:rPr>
              <a:t>2)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         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else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Nothing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ADC0624-B517-4A64-BA2F-54B8CD3E5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96" y="1973896"/>
            <a:ext cx="4693690" cy="349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40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E07FE-8705-4426-A19B-30F114EAC2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50550" cy="9144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A2AE0-081F-4531-B0E4-E5F132ADA7F8}"/>
              </a:ext>
            </a:extLst>
          </p:cNvPr>
          <p:cNvSpPr/>
          <p:nvPr/>
        </p:nvSpPr>
        <p:spPr>
          <a:xfrm>
            <a:off x="425668" y="652790"/>
            <a:ext cx="11340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What if we use a wrapped value as input?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628A244-84CE-49B9-AB0B-831B385AE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51" y="2179253"/>
            <a:ext cx="2982310" cy="328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44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E07FE-8705-4426-A19B-30F114EA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A2AE0-081F-4531-B0E4-E5F132ADA7F8}"/>
              </a:ext>
            </a:extLst>
          </p:cNvPr>
          <p:cNvSpPr/>
          <p:nvPr/>
        </p:nvSpPr>
        <p:spPr>
          <a:xfrm>
            <a:off x="425668" y="1129818"/>
            <a:ext cx="11340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We need to use </a:t>
            </a:r>
            <a:r>
              <a:rPr lang="en-US" sz="2800" b="1" dirty="0">
                <a:solidFill>
                  <a:srgbClr val="C00000"/>
                </a:solidFill>
                <a:latin typeface="Georgia" panose="02040502050405020303" pitchFamily="18" charset="0"/>
              </a:rPr>
              <a:t>&gt;&gt;=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 operator to shove it into the function: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628A244-84CE-49B9-AB0B-831B385AE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51" y="2179253"/>
            <a:ext cx="2982310" cy="328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EFE0DDCC-6C9D-472F-8848-1BB1000B6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49" y="3090670"/>
            <a:ext cx="4743285" cy="330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A17F11-47B6-4BE8-B0D4-04777D7A845A}"/>
              </a:ext>
            </a:extLst>
          </p:cNvPr>
          <p:cNvSpPr/>
          <p:nvPr/>
        </p:nvSpPr>
        <p:spPr>
          <a:xfrm>
            <a:off x="593836" y="2711625"/>
            <a:ext cx="58910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>
                <a:solidFill>
                  <a:srgbClr val="C00000"/>
                </a:solidFill>
                <a:latin typeface="Gloria Hallelujah" panose="02000000000000000000" pitchFamily="2" charset="0"/>
              </a:rPr>
              <a:t>This is an unseen picture of &gt;&gt;= </a:t>
            </a:r>
          </a:p>
        </p:txBody>
      </p:sp>
    </p:spTree>
    <p:extLst>
      <p:ext uri="{BB962C8B-B14F-4D97-AF65-F5344CB8AC3E}">
        <p14:creationId xmlns:p14="http://schemas.microsoft.com/office/powerpoint/2010/main" val="3573944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CC1132-7F5E-4AA7-A96A-4B86823F6D48}"/>
              </a:ext>
            </a:extLst>
          </p:cNvPr>
          <p:cNvSpPr/>
          <p:nvPr/>
        </p:nvSpPr>
        <p:spPr>
          <a:xfrm>
            <a:off x="3048000" y="1038347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</a:rPr>
              <a:t>λ&gt;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Just</a:t>
            </a:r>
            <a:r>
              <a:rPr lang="en-US" sz="4000" dirty="0">
                <a:latin typeface="Consolas" panose="020B0609020204030204" pitchFamily="49" charset="0"/>
              </a:rPr>
              <a:t> 3 &gt;&gt;= half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Nothing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4000" dirty="0">
                <a:latin typeface="Consolas" panose="020B0609020204030204" pitchFamily="49" charset="0"/>
              </a:rPr>
              <a:t>λ&gt;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Just</a:t>
            </a:r>
            <a:r>
              <a:rPr lang="en-US" sz="4000" dirty="0">
                <a:latin typeface="Consolas" panose="020B0609020204030204" pitchFamily="49" charset="0"/>
              </a:rPr>
              <a:t> 4 &gt;&gt;= half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Just</a:t>
            </a:r>
            <a:r>
              <a:rPr lang="en-US" sz="4000" dirty="0">
                <a:latin typeface="Consolas" panose="020B0609020204030204" pitchFamily="49" charset="0"/>
              </a:rPr>
              <a:t> 2</a:t>
            </a:r>
          </a:p>
          <a:p>
            <a:endParaRPr lang="en-US" sz="4000" dirty="0">
              <a:latin typeface="Consolas" panose="020B0609020204030204" pitchFamily="49" charset="0"/>
            </a:endParaRPr>
          </a:p>
          <a:p>
            <a:r>
              <a:rPr lang="en-US" sz="4000" dirty="0">
                <a:latin typeface="Consolas" panose="020B0609020204030204" pitchFamily="49" charset="0"/>
              </a:rPr>
              <a:t>λ&gt;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Nothing</a:t>
            </a:r>
            <a:r>
              <a:rPr lang="en-US" sz="4000" dirty="0">
                <a:latin typeface="Consolas" panose="020B0609020204030204" pitchFamily="49" charset="0"/>
              </a:rPr>
              <a:t> &gt;&gt;= half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248428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6477090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Nice! Show me the implementation</a:t>
            </a:r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277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196F2F3-19F1-467A-8FB6-4B1E0155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30621"/>
            <a:ext cx="10750550" cy="777875"/>
          </a:xfrm>
        </p:spPr>
        <p:txBody>
          <a:bodyPr>
            <a:normAutofit/>
          </a:bodyPr>
          <a:lstStyle/>
          <a:p>
            <a:r>
              <a:rPr lang="en-US" dirty="0"/>
              <a:t>Object Oriented vs Functional</a:t>
            </a:r>
            <a:endParaRPr lang="fa-I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7C035D-864E-41FC-B377-0897DE1FDB90}"/>
              </a:ext>
            </a:extLst>
          </p:cNvPr>
          <p:cNvSpPr txBox="1">
            <a:spLocks/>
          </p:cNvSpPr>
          <p:nvPr/>
        </p:nvSpPr>
        <p:spPr>
          <a:xfrm>
            <a:off x="216764" y="1610490"/>
            <a:ext cx="5249885" cy="82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>
                <a:solidFill>
                  <a:schemeClr val="tx1"/>
                </a:solidFill>
              </a:rPr>
              <a:t>OOP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57D4D1-3CD0-4F93-8ADC-E38F20719221}"/>
              </a:ext>
            </a:extLst>
          </p:cNvPr>
          <p:cNvSpPr txBox="1">
            <a:spLocks/>
          </p:cNvSpPr>
          <p:nvPr/>
        </p:nvSpPr>
        <p:spPr>
          <a:xfrm>
            <a:off x="6169572" y="1752730"/>
            <a:ext cx="5721531" cy="68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dirty="0">
                <a:solidFill>
                  <a:schemeClr val="tx1"/>
                </a:solidFill>
              </a:rPr>
              <a:t>FP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3C7092-C82A-4BA3-A4B2-543C2B55E902}"/>
              </a:ext>
            </a:extLst>
          </p:cNvPr>
          <p:cNvCxnSpPr>
            <a:cxnSpLocks/>
          </p:cNvCxnSpPr>
          <p:nvPr/>
        </p:nvCxnSpPr>
        <p:spPr>
          <a:xfrm>
            <a:off x="6063728" y="2219945"/>
            <a:ext cx="0" cy="392054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BEE15A8E-25D3-4171-B713-DA5FEBF0DD03}"/>
              </a:ext>
            </a:extLst>
          </p:cNvPr>
          <p:cNvSpPr txBox="1">
            <a:spLocks/>
          </p:cNvSpPr>
          <p:nvPr/>
        </p:nvSpPr>
        <p:spPr>
          <a:xfrm>
            <a:off x="329497" y="2331811"/>
            <a:ext cx="5409136" cy="37015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You say “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do this, do this, then this</a:t>
            </a:r>
            <a:r>
              <a:rPr lang="en-US" sz="2400" dirty="0">
                <a:solidFill>
                  <a:schemeClr val="tx1"/>
                </a:solidFill>
              </a:rPr>
              <a:t>”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Mutable Data / Impure Methods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Side-effects all over the place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Loops to iterate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Values and functions are different to the eyes of the programmer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7B7E544-03A8-4616-8727-0622F4BCCE0D}"/>
              </a:ext>
            </a:extLst>
          </p:cNvPr>
          <p:cNvSpPr txBox="1">
            <a:spLocks/>
          </p:cNvSpPr>
          <p:nvPr/>
        </p:nvSpPr>
        <p:spPr>
          <a:xfrm>
            <a:off x="6335711" y="2331811"/>
            <a:ext cx="5661231" cy="38124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You </a:t>
            </a:r>
            <a:r>
              <a:rPr lang="en-US" sz="2400" i="1" dirty="0">
                <a:solidFill>
                  <a:schemeClr val="accent6">
                    <a:lumMod val="75000"/>
                  </a:schemeClr>
                </a:solidFill>
              </a:rPr>
              <a:t>declare</a:t>
            </a:r>
            <a:r>
              <a:rPr lang="en-US" sz="2400" dirty="0">
                <a:solidFill>
                  <a:schemeClr val="tx1"/>
                </a:solidFill>
              </a:rPr>
              <a:t> what you want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Immutable Data / Pure Functions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No/Controlled side-effects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Recursions to iterate</a:t>
            </a:r>
          </a:p>
          <a:p>
            <a:pPr marL="457200" indent="-45720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Values and Functions are defined in the same way (called first-class)</a:t>
            </a:r>
          </a:p>
        </p:txBody>
      </p:sp>
    </p:spTree>
    <p:extLst>
      <p:ext uri="{BB962C8B-B14F-4D97-AF65-F5344CB8AC3E}">
        <p14:creationId xmlns:p14="http://schemas.microsoft.com/office/powerpoint/2010/main" val="218064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A7B8DA-14C2-4556-BB83-51019A28485B}"/>
              </a:ext>
            </a:extLst>
          </p:cNvPr>
          <p:cNvSpPr/>
          <p:nvPr/>
        </p:nvSpPr>
        <p:spPr>
          <a:xfrm>
            <a:off x="1860330" y="635904"/>
            <a:ext cx="88707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B050"/>
                </a:solidFill>
                <a:latin typeface="Consolas" panose="020B0609020204030204" pitchFamily="49" charset="0"/>
              </a:rPr>
              <a:t>Monad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m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</a:rPr>
              <a:t>where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   (&gt;&gt;=) :: 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m</a:t>
            </a:r>
            <a:r>
              <a:rPr lang="en-US" sz="3200" dirty="0">
                <a:latin typeface="Consolas" panose="020B0609020204030204" pitchFamily="49" charset="0"/>
              </a:rPr>
              <a:t> a -&gt; (a -&gt; 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m</a:t>
            </a:r>
            <a:r>
              <a:rPr lang="en-US" sz="3200" dirty="0">
                <a:latin typeface="Consolas" panose="020B0609020204030204" pitchFamily="49" charset="0"/>
              </a:rPr>
              <a:t> b) -&gt; </a:t>
            </a:r>
            <a:r>
              <a:rPr lang="en-US" sz="3200" dirty="0">
                <a:solidFill>
                  <a:srgbClr val="FFC000"/>
                </a:solidFill>
                <a:latin typeface="Consolas" panose="020B0609020204030204" pitchFamily="49" charset="0"/>
              </a:rPr>
              <a:t>m</a:t>
            </a:r>
            <a:r>
              <a:rPr lang="en-US" sz="3200" dirty="0">
                <a:latin typeface="Consolas" panose="020B0609020204030204" pitchFamily="49" charset="0"/>
              </a:rPr>
              <a:t> b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E43488A-0705-43F3-80A5-3FAF5A16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55" y="2362528"/>
            <a:ext cx="8639090" cy="351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11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F90ECC-14D6-4A1E-8989-251862ACB82F}"/>
              </a:ext>
            </a:extLst>
          </p:cNvPr>
          <p:cNvSpPr/>
          <p:nvPr/>
        </p:nvSpPr>
        <p:spPr>
          <a:xfrm>
            <a:off x="378371" y="2044005"/>
            <a:ext cx="7231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instance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Monad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Maybe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where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Nothing</a:t>
            </a:r>
            <a:r>
              <a:rPr lang="en-US" sz="2400" dirty="0">
                <a:latin typeface="Consolas" panose="020B0609020204030204" pitchFamily="49" charset="0"/>
              </a:rPr>
              <a:t> &gt;&gt;= </a:t>
            </a:r>
            <a:r>
              <a:rPr lang="en-US" sz="2400" dirty="0" err="1">
                <a:latin typeface="Consolas" panose="020B0609020204030204" pitchFamily="49" charset="0"/>
              </a:rPr>
              <a:t>func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Nothing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Just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val</a:t>
            </a:r>
            <a:r>
              <a:rPr lang="en-US" sz="2400" dirty="0">
                <a:latin typeface="Consolas" panose="020B0609020204030204" pitchFamily="49" charset="0"/>
              </a:rPr>
              <a:t> &gt;&gt;= </a:t>
            </a:r>
            <a:r>
              <a:rPr lang="en-US" sz="2400" dirty="0" err="1">
                <a:latin typeface="Consolas" panose="020B0609020204030204" pitchFamily="49" charset="0"/>
              </a:rPr>
              <a:t>func</a:t>
            </a:r>
            <a:r>
              <a:rPr lang="en-US" sz="2400" dirty="0">
                <a:latin typeface="Consolas" panose="020B0609020204030204" pitchFamily="49" charset="0"/>
              </a:rPr>
              <a:t>  = </a:t>
            </a:r>
            <a:r>
              <a:rPr lang="en-US" sz="2400" dirty="0" err="1">
                <a:latin typeface="Consolas" panose="020B0609020204030204" pitchFamily="49" charset="0"/>
              </a:rPr>
              <a:t>func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val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EE939DAE-4565-4A80-AEF5-2456EEDE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612" y="0"/>
            <a:ext cx="5524500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81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F90ECC-14D6-4A1E-8989-251862ACB82F}"/>
              </a:ext>
            </a:extLst>
          </p:cNvPr>
          <p:cNvSpPr/>
          <p:nvPr/>
        </p:nvSpPr>
        <p:spPr>
          <a:xfrm>
            <a:off x="378371" y="2044005"/>
            <a:ext cx="52867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Gloria Hallelujah" panose="02000000000000000000" pitchFamily="2" charset="0"/>
              </a:rPr>
              <a:t>If you pass Nothing, it’s even  simpler!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8DD5467-BCC7-45F8-9548-F969B4D1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926" y="556884"/>
            <a:ext cx="4593019" cy="552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679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1C38DA-56C2-44D6-B8B0-7B0A034F49CD}"/>
              </a:ext>
            </a:extLst>
          </p:cNvPr>
          <p:cNvSpPr txBox="1">
            <a:spLocks/>
          </p:cNvSpPr>
          <p:nvPr/>
        </p:nvSpPr>
        <p:spPr>
          <a:xfrm>
            <a:off x="185602" y="165448"/>
            <a:ext cx="11827721" cy="2420097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Thanks bro, can we have a review?</a:t>
            </a:r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CD2688-EAD4-459C-8893-8DECB4743644}"/>
              </a:ext>
            </a:extLst>
          </p:cNvPr>
          <p:cNvSpPr/>
          <p:nvPr/>
        </p:nvSpPr>
        <p:spPr>
          <a:xfrm>
            <a:off x="4014952" y="4072500"/>
            <a:ext cx="12297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Gloria Hallelujah" panose="02000000000000000000" pitchFamily="2" charset="0"/>
              </a:rPr>
              <a:t>Me: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1FD2B366-DF27-4971-AB8E-7F1312C64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50" y="2441540"/>
            <a:ext cx="2542026" cy="368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39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5DA5220C-7508-4492-9F6E-AC623404F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47" y="4723815"/>
            <a:ext cx="7007773" cy="213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3135C3-5DEC-45F1-9A8B-8152ADA4F64E}"/>
              </a:ext>
            </a:extLst>
          </p:cNvPr>
          <p:cNvSpPr/>
          <p:nvPr/>
        </p:nvSpPr>
        <p:spPr>
          <a:xfrm>
            <a:off x="425668" y="288990"/>
            <a:ext cx="113406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 err="1">
                <a:solidFill>
                  <a:srgbClr val="C00000"/>
                </a:solidFill>
                <a:latin typeface="Georgia" panose="02040502050405020303" pitchFamily="18" charset="0"/>
              </a:rPr>
              <a:t>Functor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: (a → b) → f a → f b</a:t>
            </a:r>
          </a:p>
          <a:p>
            <a:pPr fontAlgn="base"/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Anything that implements </a:t>
            </a:r>
            <a:r>
              <a:rPr lang="en-US" sz="2800" dirty="0" err="1">
                <a:solidFill>
                  <a:srgbClr val="000000"/>
                </a:solidFill>
                <a:latin typeface="Georgia" panose="02040502050405020303" pitchFamily="18" charset="0"/>
              </a:rPr>
              <a:t>Functor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 Type Class. Apply a function to a wrapped value.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E04C99-33EE-44AA-9703-FEED8C1509B7}"/>
              </a:ext>
            </a:extLst>
          </p:cNvPr>
          <p:cNvSpPr/>
          <p:nvPr/>
        </p:nvSpPr>
        <p:spPr>
          <a:xfrm>
            <a:off x="425667" y="1870797"/>
            <a:ext cx="113406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rgbClr val="C00000"/>
                </a:solidFill>
                <a:latin typeface="Georgia" panose="02040502050405020303" pitchFamily="18" charset="0"/>
              </a:rPr>
              <a:t>Applicative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: f (a → b) → f a → f b</a:t>
            </a:r>
          </a:p>
          <a:p>
            <a:pPr fontAlgn="base"/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Anything that implements Applicative Type Class. apply a wrapped function to a wrapped value.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C05EE-933C-4EE7-B478-205BDF08EF15}"/>
              </a:ext>
            </a:extLst>
          </p:cNvPr>
          <p:cNvSpPr/>
          <p:nvPr/>
        </p:nvSpPr>
        <p:spPr>
          <a:xfrm>
            <a:off x="425667" y="3429000"/>
            <a:ext cx="113406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rgbClr val="C00000"/>
                </a:solidFill>
                <a:latin typeface="Georgia" panose="02040502050405020303" pitchFamily="18" charset="0"/>
              </a:rPr>
              <a:t>Monad</a:t>
            </a:r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: m a → (a → m b) → m b</a:t>
            </a:r>
          </a:p>
          <a:p>
            <a:pPr fontAlgn="base"/>
            <a:r>
              <a:rPr lang="en-US" sz="2800" dirty="0">
                <a:solidFill>
                  <a:srgbClr val="000000"/>
                </a:solidFill>
                <a:latin typeface="Georgia" panose="02040502050405020303" pitchFamily="18" charset="0"/>
              </a:rPr>
              <a:t>Anything that implements Monad Type Class. apply a function with wrapped return value to a wrapped value.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C6DA09-977A-4C7A-97E3-CB4D3D2618A7}"/>
              </a:ext>
            </a:extLst>
          </p:cNvPr>
          <p:cNvSpPr/>
          <p:nvPr/>
        </p:nvSpPr>
        <p:spPr>
          <a:xfrm rot="811478">
            <a:off x="324699" y="5420500"/>
            <a:ext cx="4056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Gloria Hallelujah" panose="02000000000000000000" pitchFamily="2" charset="0"/>
              </a:rPr>
              <a:t>Maybe is all of them!</a:t>
            </a:r>
            <a:r>
              <a:rPr lang="en-US" sz="4800" dirty="0">
                <a:solidFill>
                  <a:srgbClr val="C00000"/>
                </a:solidFill>
                <a:latin typeface="Gloria Hallelujah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400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Example</a:t>
            </a:r>
            <a:endParaRPr lang="fa-I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0A7FB8-2A5C-4AD9-83A5-A3BBC8F96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Read world example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354671235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nixos logo">
            <a:extLst>
              <a:ext uri="{FF2B5EF4-FFF2-40B4-BE49-F238E27FC236}">
                <a16:creationId xmlns:a16="http://schemas.microsoft.com/office/drawing/2014/main" id="{48437411-A2F2-44A5-A106-926AAF59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595563"/>
            <a:ext cx="57340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3D76B2-256C-43BA-BFC0-66576471B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1450712"/>
            <a:ext cx="3361997" cy="3947050"/>
          </a:xfrm>
          <a:prstGeom prst="rect">
            <a:avLst/>
          </a:prstGeom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9617D43B-1125-4BF7-AD34-809EC1F5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575" y="2269250"/>
            <a:ext cx="5013412" cy="186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 result for XenServer">
            <a:extLst>
              <a:ext uri="{FF2B5EF4-FFF2-40B4-BE49-F238E27FC236}">
                <a16:creationId xmlns:a16="http://schemas.microsoft.com/office/drawing/2014/main" id="{AE18A27B-21FB-4587-B823-5FA53BE578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28975" y="2109788"/>
            <a:ext cx="57340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10" name="Picture 10" descr="Related image">
            <a:extLst>
              <a:ext uri="{FF2B5EF4-FFF2-40B4-BE49-F238E27FC236}">
                <a16:creationId xmlns:a16="http://schemas.microsoft.com/office/drawing/2014/main" id="{1EC5A13A-47BD-4639-B1C9-37A7EF13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272" y="2011007"/>
            <a:ext cx="5005455" cy="238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Jet.com">
            <a:extLst>
              <a:ext uri="{FF2B5EF4-FFF2-40B4-BE49-F238E27FC236}">
                <a16:creationId xmlns:a16="http://schemas.microsoft.com/office/drawing/2014/main" id="{84C15C04-E5B7-4A5C-99DE-BC1884F7D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946" y="189071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951BFACB-F714-4847-B3C4-7B4F06CF68E4}"/>
              </a:ext>
            </a:extLst>
          </p:cNvPr>
          <p:cNvSpPr txBox="1">
            <a:spLocks/>
          </p:cNvSpPr>
          <p:nvPr/>
        </p:nvSpPr>
        <p:spPr>
          <a:xfrm>
            <a:off x="2730896" y="2595783"/>
            <a:ext cx="6730205" cy="1153145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Tones of PLs</a:t>
            </a:r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5614" name="Picture 14" descr="Spark Logo">
            <a:extLst>
              <a:ext uri="{FF2B5EF4-FFF2-40B4-BE49-F238E27FC236}">
                <a16:creationId xmlns:a16="http://schemas.microsoft.com/office/drawing/2014/main" id="{5E12A6E8-8F3A-4FEF-934B-182795E3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322" y="2085054"/>
            <a:ext cx="3833152" cy="199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5F91DFB0-F9D4-4A60-9913-25B2F83686A2}"/>
              </a:ext>
            </a:extLst>
          </p:cNvPr>
          <p:cNvSpPr txBox="1">
            <a:spLocks/>
          </p:cNvSpPr>
          <p:nvPr/>
        </p:nvSpPr>
        <p:spPr>
          <a:xfrm>
            <a:off x="3331170" y="2949031"/>
            <a:ext cx="5005455" cy="771754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b="0" i="1" dirty="0">
                <a:solidFill>
                  <a:schemeClr val="tx1"/>
                </a:solidFill>
                <a:latin typeface="+mn-lt"/>
              </a:rPr>
              <a:t>Project Everest</a:t>
            </a:r>
            <a:endParaRPr lang="en-US" sz="4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EA46EFF-BE9E-48D4-9C53-DD7B100AC9E4}"/>
              </a:ext>
            </a:extLst>
          </p:cNvPr>
          <p:cNvSpPr txBox="1">
            <a:spLocks/>
          </p:cNvSpPr>
          <p:nvPr/>
        </p:nvSpPr>
        <p:spPr>
          <a:xfrm>
            <a:off x="3494867" y="2933451"/>
            <a:ext cx="5005455" cy="771754"/>
          </a:xfrm>
          <a:prstGeom prst="rect">
            <a:avLst/>
          </a:prstGeom>
        </p:spPr>
        <p:txBody>
          <a:bodyPr anchor="ctr"/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000" i="1" dirty="0">
                <a:solidFill>
                  <a:srgbClr val="C00000"/>
                </a:solidFill>
                <a:latin typeface="+mn-lt"/>
              </a:rPr>
              <a:t>Standard libs?</a:t>
            </a:r>
          </a:p>
        </p:txBody>
      </p:sp>
    </p:spTree>
    <p:extLst>
      <p:ext uri="{BB962C8B-B14F-4D97-AF65-F5344CB8AC3E}">
        <p14:creationId xmlns:p14="http://schemas.microsoft.com/office/powerpoint/2010/main" val="171237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2 -0.0331 L -0.04062 -0.03241 C -0.05169 -0.03426 -0.06276 -0.03241 -0.07357 -0.03634 C -0.08776 -0.04074 -0.10156 -0.04815 -0.11523 -0.05694 C -0.13008 -0.0669 -0.14596 -0.07176 -0.16003 -0.08588 L -0.20156 -0.12731 C -0.20951 -0.13565 -0.21771 -0.14236 -0.225 -0.15301 C -0.22969 -0.15995 -0.23437 -0.1669 -0.23932 -0.17361 C -0.24297 -0.1787 -0.24687 -0.18287 -0.25052 -0.18819 C -0.25794 -0.19884 -0.26497 -0.21042 -0.27201 -0.22176 C -0.27383 -0.22431 -0.28464 -0.2412 -0.28659 -0.2456 C -0.28854 -0.25 -0.29049 -0.25394 -0.29219 -0.25833 C -0.29948 -0.27801 -0.29258 -0.26551 -0.30026 -0.27755 C -0.30143 -0.2831 -0.30234 -0.28912 -0.30404 -0.29352 C -0.30534 -0.29653 -0.30638 -0.29884 -0.30742 -0.30162 C -0.31471 -0.32546 -0.30846 -0.30648 -0.31133 -0.31921 C -0.31224 -0.32245 -0.31458 -0.33264 -0.31615 -0.33681 C -0.3168 -0.33866 -0.31797 -0.33981 -0.31862 -0.34144 C -0.32253 -0.35093 -0.31914 -0.34583 -0.32344 -0.35116 C -0.32669 -0.36111 -0.32656 -0.35694 -0.32656 -0.36204 " pathEditMode="relative" rAng="0" ptsTypes="AAAAAAAAAAAAAAAAAAAA">
                                      <p:cBhvr>
                                        <p:cTn id="11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-1641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560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24 L 4.375E-6 0.00023 C 0.00312 -0.00325 0.00612 -0.00625 0.00937 -0.00857 C 0.01992 -0.01621 0.02447 -0.01644 0.03632 -0.02315 C 0.04362 -0.02709 0.05091 -0.03125 0.05807 -0.03588 C 0.06809 -0.0426 0.07773 -0.05047 0.08763 -0.05695 C 0.10872 -0.07037 0.12994 -0.08311 0.15117 -0.09561 C 0.16315 -0.10278 0.17513 -0.10834 0.18697 -0.1169 C 0.19583 -0.12315 0.20468 -0.1301 0.21393 -0.13612 C 0.22187 -0.14144 0.2302 -0.14537 0.23815 -0.1507 C 0.25065 -0.1588 0.27018 -0.17709 0.28268 -0.18149 C 0.30078 -0.1875 0.28398 -0.18079 0.3 -0.18936 C 0.30312 -0.19098 0.30729 -0.19144 0.31041 -0.19237 C 0.31341 -0.19375 0.32005 -0.19792 0.32174 -0.19908 C 0.32838 -0.20371 0.32408 -0.2 0.32968 -0.20695 C 0.33138 -0.2095 0.33333 -0.21088 0.33476 -0.21343 C 0.3358 -0.21528 0.33645 -0.21737 0.33737 -0.21852 C 0.33867 -0.22014 0.3427 -0.22223 0.3444 -0.22315 C 0.35286 -0.23519 0.34388 -0.22362 0.35039 -0.22987 C 0.35885 -0.23727 0.34544 -0.22755 0.35742 -0.23635 C 0.35833 -0.23681 0.35937 -0.23727 0.36002 -0.23774 C 0.36237 -0.23889 0.36406 -0.23959 0.36614 -0.24121 C 0.36744 -0.24213 0.36849 -0.24329 0.36953 -0.24422 C 0.37135 -0.24584 0.37395 -0.24676 0.37578 -0.24746 C 0.37682 -0.24862 0.37812 -0.24977 0.37929 -0.25047 C 0.3802 -0.25186 0.38164 -0.25139 0.38268 -0.25232 C 0.38372 -0.25301 0.38437 -0.25487 0.38528 -0.25556 C 0.39609 -0.26297 0.38476 -0.25278 0.39231 -0.25857 C 0.39974 -0.26482 0.39231 -0.25996 0.39843 -0.26366 C 0.39921 -0.26482 0.40013 -0.26598 0.40091 -0.26713 C 0.40208 -0.26829 0.4026 -0.27037 0.40351 -0.27153 C 0.40429 -0.27246 0.40546 -0.27269 0.40612 -0.27338 C 0.40742 -0.275 0.40872 -0.27616 0.40963 -0.27801 C 0.41041 -0.27963 0.4108 -0.28149 0.41145 -0.28311 C 0.41171 -0.28334 0.41197 -0.28403 0.4125 -0.28426 " pathEditMode="relative" rAng="0" ptsTypes="AAAAAAAAAAAAAAAAAAAAAAAAAAAAAAAAA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-1419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301 L -0.00052 0.00324 C -0.00156 0.00741 -0.00221 0.0125 -0.00391 0.01666 C -0.00495 0.01921 -0.0155 0.03264 -0.01602 0.03356 C -0.03242 0.0581 -0.02682 0.05764 -0.05391 0.08565 C -0.06081 0.09282 -0.06797 0.0993 -0.07461 0.10694 C -0.0875 0.12222 -0.09948 0.13981 -0.1125 0.15463 C -0.12344 0.1669 -0.13477 0.17801 -0.14531 0.1912 C -0.14935 0.19629 -0.15326 0.20185 -0.15742 0.20671 C -0.18789 0.24097 -0.15664 0.2037 -0.18151 0.22963 C -0.18776 0.23611 -0.20599 0.25856 -0.21432 0.26481 C -0.21823 0.26782 -0.22357 0.27153 -0.22721 0.27546 C -0.2293 0.27778 -0.23125 0.28079 -0.2332 0.2831 C -0.23464 0.28495 -0.2362 0.28611 -0.2375 0.28773 C -0.23906 0.28958 -0.24024 0.29236 -0.24193 0.29398 C -0.24323 0.29537 -0.24479 0.29583 -0.24622 0.29699 C -0.26471 0.31204 -0.24662 0.29722 -0.25573 0.30625 C -0.25729 0.30787 -0.25912 0.30903 -0.26081 0.31088 C -0.26172 0.31157 -0.2625 0.31296 -0.26341 0.31389 C -0.26849 0.31898 -0.26524 0.31458 -0.2694 0.31991 C -0.27057 0.32153 -0.27162 0.32338 -0.27292 0.32454 C -0.27513 0.32685 -0.27747 0.3287 -0.27982 0.33079 C -0.28099 0.33171 -0.28203 0.33287 -0.2832 0.33379 C -0.28464 0.33472 -0.2862 0.33541 -0.28763 0.3368 C -0.30768 0.35671 -0.27578 0.32778 -0.2944 0.34444 C -0.29557 0.34653 -0.29662 0.34884 -0.29792 0.35069 C -0.29987 0.35324 -0.30169 0.3537 -0.30391 0.35509 C -0.30534 0.35625 -0.3069 0.35694 -0.3082 0.35833 C -0.30925 0.35903 -0.3099 0.36065 -0.31081 0.36134 C -0.3125 0.36273 -0.31602 0.36435 -0.31602 0.36458 C -0.31654 0.36597 -0.31693 0.36782 -0.31771 0.36898 C -0.31849 0.36991 -0.31953 0.36991 -0.32031 0.3706 C -0.32122 0.37129 -0.32201 0.37268 -0.32292 0.37361 C -0.32487 0.37523 -0.32487 0.375 -0.3263 0.375 " pathEditMode="relative" rAng="0" ptsTypes="AAAAAAAAAAAAAAAAAAAAAAAAAAAAAAAAAA">
                                      <p:cBhvr>
                                        <p:cTn id="33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9" y="1858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2560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 -0.00255 L -0.0112 -0.00255 C -0.00807 0.00185 -0.00508 0.00694 -0.00182 0.01111 C 0.00339 0.01736 0.02396 0.03657 0.02669 0.03866 C 0.04701 0.05555 0.06745 0.07176 0.08789 0.08773 C 0.10195 0.09884 0.11628 0.10856 0.13008 0.11991 L 0.1862 0.16597 C 0.19531 0.17338 0.20456 0.18009 0.2138 0.18727 C 0.24023 0.20856 0.22018 0.19305 0.2431 0.21342 C 0.24844 0.21829 0.25404 0.22245 0.25951 0.22708 C 0.26328 0.23055 0.26693 0.23449 0.2707 0.23796 C 0.2849 0.25046 0.27891 0.24305 0.29219 0.25787 C 0.29896 0.26528 0.30482 0.275 0.31211 0.28079 C 0.31523 0.28333 0.31849 0.28541 0.32148 0.28842 C 0.32604 0.29305 0.33021 0.29861 0.33451 0.3037 C 0.34036 0.31088 0.33763 0.30879 0.34219 0.31157 C 0.34714 0.32014 0.34427 0.31597 0.35091 0.32361 L 0.35339 0.32685 C 0.35833 0.33981 0.35026 0.31967 0.36029 0.3375 C 0.3612 0.33912 0.36198 0.34074 0.36289 0.34213 C 0.36458 0.34444 0.36641 0.34629 0.3681 0.34815 L 0.3707 0.35139 L 0.37161 0.35602 " pathEditMode="relative" ptsTypes="AAAAAAAAAAAAAAAAAAAAAAA">
                                      <p:cBhvr>
                                        <p:cTn id="44" dur="10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256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1713 L 0.00091 0.01713 C 0.00117 0.10995 0.00117 0.20301 0.00169 0.29606 C 0.00169 0.30069 0.00221 0.30532 0.0026 0.30972 C 0.00339 0.32106 0.00286 0.31759 0.0043 0.32523 C 0.00456 0.32824 0.00469 0.33125 0.00508 0.33426 C 0.0056 0.3375 0.0069 0.34352 0.0069 0.34352 C 0.00716 0.34722 0.00742 0.35069 0.00768 0.35416 C 0.00794 0.35741 0.00846 0.36041 0.00859 0.36342 C 0.00872 0.37106 0.00859 0.3787 0.00859 0.38657 " pathEditMode="relative" ptsTypes="AAAAAAAAAA">
                                      <p:cBhvr>
                                        <p:cTn id="55" dur="10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2561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8 0.01713 L -0.0138 0.01713 C -0.03281 0.01343 -0.02279 0.01458 -0.05781 0.02014 C -0.07617 0.02315 -0.07786 0.025 -0.09492 0.0294 C -0.14375 0.04144 -0.12487 0.03796 -0.17591 0.04167 L -0.26042 0.03843 C -0.2694 0.03796 -0.28711 0.03542 -0.28711 0.03542 C -0.30469 0.03102 -0.28281 0.03657 -0.29831 0.03241 C -0.30039 0.03194 -0.30234 0.03102 -0.30443 0.03079 C -0.31875 0.02986 -0.33307 0.02986 -0.34753 0.0294 C -0.34896 0.0287 -0.35039 0.02801 -0.35182 0.02778 C -0.35951 0.02616 -0.35924 0.02616 -0.3638 0.02616 " pathEditMode="relative" ptsTypes="AAAAAAAAAAAA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38528 0.02593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58" y="129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1000" fill="hold"/>
                                        <p:tgtEl>
                                          <p:spTgt spid="256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03802 -0.38981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-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ACA558-8AEC-429D-94AA-7F2C9ED2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49" y="720001"/>
            <a:ext cx="8833007" cy="25220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5A377-D190-4515-8B1F-D1E2A7F242EA}"/>
              </a:ext>
            </a:extLst>
          </p:cNvPr>
          <p:cNvSpPr/>
          <p:nvPr/>
        </p:nvSpPr>
        <p:spPr>
          <a:xfrm>
            <a:off x="543949" y="4303511"/>
            <a:ext cx="66425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let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rec</a:t>
            </a:r>
            <a:r>
              <a:rPr lang="en-US" sz="2800" dirty="0">
                <a:latin typeface="Consolas" panose="020B0609020204030204" pitchFamily="49" charset="0"/>
              </a:rPr>
              <a:t> sum = </a:t>
            </a:r>
            <a:r>
              <a:rPr 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function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| [] -&gt;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| x::xs -&gt; x + sum </a:t>
            </a:r>
            <a:r>
              <a:rPr lang="en-US" sz="2800" dirty="0" err="1">
                <a:latin typeface="Consolas" panose="020B0609020204030204" pitchFamily="49" charset="0"/>
              </a:rPr>
              <a:t>xs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CA8FE7-0FCD-4F27-B389-E2CB04E1F06B}"/>
              </a:ext>
            </a:extLst>
          </p:cNvPr>
          <p:cNvSpPr/>
          <p:nvPr/>
        </p:nvSpPr>
        <p:spPr>
          <a:xfrm>
            <a:off x="6624506" y="2565054"/>
            <a:ext cx="56445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Gloria Hallelujah" panose="02000000000000000000" pitchFamily="2" charset="0"/>
              </a:rPr>
              <a:t>C# Sum </a:t>
            </a:r>
            <a:r>
              <a:rPr lang="en-US" sz="3200" dirty="0" err="1">
                <a:solidFill>
                  <a:srgbClr val="C00000"/>
                </a:solidFill>
                <a:latin typeface="Gloria Hallelujah" panose="02000000000000000000" pitchFamily="2" charset="0"/>
              </a:rPr>
              <a:t>methon</a:t>
            </a:r>
            <a:r>
              <a:rPr lang="en-US" sz="3200" dirty="0">
                <a:solidFill>
                  <a:srgbClr val="C00000"/>
                </a:solidFill>
                <a:latin typeface="Gloria Hallelujah" panose="02000000000000000000" pitchFamily="2" charset="0"/>
              </a:rPr>
              <a:t> in Linq</a:t>
            </a:r>
          </a:p>
          <a:p>
            <a:r>
              <a:rPr lang="en-US" sz="3200" dirty="0">
                <a:solidFill>
                  <a:srgbClr val="C00000"/>
                </a:solidFill>
                <a:latin typeface="Gloria Hallelujah" panose="02000000000000000000" pitchFamily="2" charset="0"/>
              </a:rPr>
              <a:t>(</a:t>
            </a:r>
            <a:r>
              <a:rPr lang="en-US" sz="3200" dirty="0" err="1">
                <a:solidFill>
                  <a:srgbClr val="C00000"/>
                </a:solidFill>
                <a:latin typeface="Gloria Hallelujah" panose="02000000000000000000" pitchFamily="2" charset="0"/>
              </a:rPr>
              <a:t>System.Enumerable</a:t>
            </a:r>
            <a:r>
              <a:rPr lang="en-US" sz="3200" dirty="0">
                <a:solidFill>
                  <a:srgbClr val="C00000"/>
                </a:solidFill>
                <a:latin typeface="Gloria Hallelujah" panose="02000000000000000000" pitchFamily="2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67EEC5-5E80-4735-A48D-3523EB3F0370}"/>
              </a:ext>
            </a:extLst>
          </p:cNvPr>
          <p:cNvSpPr/>
          <p:nvPr/>
        </p:nvSpPr>
        <p:spPr>
          <a:xfrm>
            <a:off x="6003538" y="4994882"/>
            <a:ext cx="56445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C00000"/>
                </a:solidFill>
                <a:latin typeface="Gloria Hallelujah" panose="02000000000000000000" pitchFamily="2" charset="0"/>
              </a:rPr>
              <a:t>OCaml</a:t>
            </a:r>
            <a:r>
              <a:rPr lang="en-US" sz="3200" dirty="0">
                <a:solidFill>
                  <a:srgbClr val="C00000"/>
                </a:solidFill>
                <a:latin typeface="Gloria Hallelujah" panose="02000000000000000000" pitchFamily="2" charset="0"/>
              </a:rPr>
              <a:t>/F# Sum function</a:t>
            </a:r>
          </a:p>
        </p:txBody>
      </p:sp>
    </p:spTree>
    <p:extLst>
      <p:ext uri="{BB962C8B-B14F-4D97-AF65-F5344CB8AC3E}">
        <p14:creationId xmlns:p14="http://schemas.microsoft.com/office/powerpoint/2010/main" val="100671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FBFCD4-F927-4CA6-B63B-F3027383F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854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A782E1-837B-4C81-92B6-E9D449C0DC53}"/>
              </a:ext>
            </a:extLst>
          </p:cNvPr>
          <p:cNvSpPr/>
          <p:nvPr/>
        </p:nvSpPr>
        <p:spPr>
          <a:xfrm>
            <a:off x="6096000" y="1650654"/>
            <a:ext cx="56445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Gloria Hallelujah" panose="02000000000000000000" pitchFamily="2" charset="0"/>
              </a:rPr>
              <a:t>C# imperative Quick Sort</a:t>
            </a:r>
          </a:p>
        </p:txBody>
      </p:sp>
    </p:spTree>
    <p:extLst>
      <p:ext uri="{BB962C8B-B14F-4D97-AF65-F5344CB8AC3E}">
        <p14:creationId xmlns:p14="http://schemas.microsoft.com/office/powerpoint/2010/main" val="136437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A782E1-837B-4C81-92B6-E9D449C0DC53}"/>
              </a:ext>
            </a:extLst>
          </p:cNvPr>
          <p:cNvSpPr/>
          <p:nvPr/>
        </p:nvSpPr>
        <p:spPr>
          <a:xfrm>
            <a:off x="5970166" y="4293186"/>
            <a:ext cx="56445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C00000"/>
                </a:solidFill>
                <a:latin typeface="Gloria Hallelujah" panose="02000000000000000000" pitchFamily="2" charset="0"/>
              </a:rPr>
              <a:t>OCaml</a:t>
            </a:r>
            <a:r>
              <a:rPr lang="en-US" sz="3200" dirty="0">
                <a:solidFill>
                  <a:srgbClr val="C00000"/>
                </a:solidFill>
                <a:latin typeface="Gloria Hallelujah" panose="02000000000000000000" pitchFamily="2" charset="0"/>
              </a:rPr>
              <a:t>/F# Quick Sort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79A89D-478A-4F83-B6C9-1E7087E5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34" y="1371363"/>
            <a:ext cx="9097826" cy="16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3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847692-8B90-491A-82EF-4021DFC0630B}"/>
              </a:ext>
            </a:extLst>
          </p:cNvPr>
          <p:cNvSpPr txBox="1">
            <a:spLocks/>
          </p:cNvSpPr>
          <p:nvPr/>
        </p:nvSpPr>
        <p:spPr>
          <a:xfrm>
            <a:off x="458872" y="1578705"/>
            <a:ext cx="11062568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 dirty="0">
                <a:solidFill>
                  <a:schemeClr val="tx1"/>
                </a:solidFill>
              </a:rPr>
              <a:t>Example of finding right triangle sides in a </a:t>
            </a:r>
            <a:r>
              <a:rPr lang="en-US" dirty="0">
                <a:solidFill>
                  <a:srgbClr val="C00000"/>
                </a:solidFill>
              </a:rPr>
              <a:t>declarative</a:t>
            </a:r>
            <a:r>
              <a:rPr lang="en-US" b="0" dirty="0">
                <a:solidFill>
                  <a:schemeClr val="tx1"/>
                </a:solidFill>
              </a:rPr>
              <a:t> way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96F2F3-19F1-467A-8FB6-4B1E01554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41" y="141625"/>
            <a:ext cx="10750550" cy="777875"/>
          </a:xfrm>
        </p:spPr>
        <p:txBody>
          <a:bodyPr>
            <a:normAutofit/>
          </a:bodyPr>
          <a:lstStyle/>
          <a:p>
            <a:r>
              <a:rPr lang="en-US" dirty="0"/>
              <a:t>Declarative Example</a:t>
            </a:r>
            <a:endParaRPr lang="fa-IR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3F5CF7C-EE74-4FCE-AD57-F91301E20DAF}"/>
              </a:ext>
            </a:extLst>
          </p:cNvPr>
          <p:cNvSpPr txBox="1">
            <a:spLocks/>
          </p:cNvSpPr>
          <p:nvPr/>
        </p:nvSpPr>
        <p:spPr>
          <a:xfrm>
            <a:off x="458872" y="4340773"/>
            <a:ext cx="11062568" cy="1540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2000" dirty="0">
                <a:solidFill>
                  <a:srgbClr val="0070C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let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rightTriangles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[ (</a:t>
            </a:r>
            <a:r>
              <a:rPr lang="en-US" sz="2000" dirty="0" err="1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sz="2000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000" dirty="0" err="1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</a:t>
            </a:r>
            <a:r>
              <a:rPr lang="en-US" sz="2000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  <a:r>
              <a:rPr lang="en-US" sz="2000" dirty="0" err="1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 |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&lt;- [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..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10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],</a:t>
            </a:r>
          </a:p>
          <a:p>
            <a:pPr rtl="0"/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                    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&lt;- [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..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],</a:t>
            </a:r>
          </a:p>
          <a:p>
            <a:pPr rtl="0"/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                    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&lt;- [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..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],</a:t>
            </a:r>
          </a:p>
          <a:p>
            <a:pPr rtl="0"/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                               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^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+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b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^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== 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c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^</a:t>
            </a:r>
            <a:r>
              <a:rPr lang="en-US" sz="2000" dirty="0">
                <a:solidFill>
                  <a:srgbClr val="C00000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]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B64B5-184F-45D5-A808-A1E2F03FD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27" y="2470864"/>
            <a:ext cx="1972945" cy="197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08600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DD784-908D-47C0-B37C-6814D941D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86459288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CDD784-908D-47C0-B37C-6814D941D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518510240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21B6B3-085E-44EA-AF11-E1A6BE61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References</a:t>
            </a:r>
            <a:endParaRPr lang="fa-IR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DCF2DA-91A2-4D32-A03B-592E3B976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295651"/>
              </p:ext>
            </p:extLst>
          </p:nvPr>
        </p:nvGraphicFramePr>
        <p:xfrm>
          <a:off x="846307" y="1877256"/>
          <a:ext cx="10564238" cy="3038344"/>
        </p:xfrm>
        <a:graphic>
          <a:graphicData uri="http://schemas.openxmlformats.org/drawingml/2006/table">
            <a:tbl>
              <a:tblPr rtl="1" firstRow="1" bandRow="1">
                <a:tableStyleId>{68D230F3-CF80-4859-8CE7-A43EE81993B5}</a:tableStyleId>
              </a:tblPr>
              <a:tblGrid>
                <a:gridCol w="10564238">
                  <a:extLst>
                    <a:ext uri="{9D8B030D-6E8A-4147-A177-3AD203B41FA5}">
                      <a16:colId xmlns:a16="http://schemas.microsoft.com/office/drawing/2014/main" val="854008889"/>
                    </a:ext>
                  </a:extLst>
                </a:gridCol>
              </a:tblGrid>
              <a:tr h="759586">
                <a:tc>
                  <a:txBody>
                    <a:bodyPr/>
                    <a:lstStyle/>
                    <a:p>
                      <a:pPr algn="l" rtl="0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Microsoft Research Podcast, Functional Programming Languages and the Pursuit of Laziness with Dr. Simon Peyton Jones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090967"/>
                  </a:ext>
                </a:extLst>
              </a:tr>
              <a:tr h="759586"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Functional Programming Design Patterns by Scott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Wlaschin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hlinkClick r:id="rId3"/>
                        </a:rPr>
                        <a:t>fsharpforfunandprofit.com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43423"/>
                  </a:ext>
                </a:extLst>
              </a:tr>
              <a:tr h="759586"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Why learn F#? And what is the advantage? By Aryan Ebrahimpour </a:t>
                      </a:r>
                      <a:r>
                        <a:rPr lang="en-US" dirty="0">
                          <a:hlinkClick r:id="rId4"/>
                        </a:rPr>
                        <a:t>https://virgool.io/@0xaryan/learn-fsharp-for-fun-and-profit-ox5rxavm9tq3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54361"/>
                  </a:ext>
                </a:extLst>
              </a:tr>
              <a:tr h="759586">
                <a:tc>
                  <a:txBody>
                    <a:bodyPr/>
                    <a:lstStyle/>
                    <a:p>
                      <a:pPr algn="l" rtl="0"/>
                      <a:r>
                        <a:rPr lang="en-US" sz="18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Functors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Applicatives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and Monads in Pictures (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http://adit.io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596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059489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2D0F-CAEB-4E4B-94EB-1F434C2D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Gloria Hallelujah" panose="02000000000000000000" pitchFamily="2" charset="0"/>
              </a:rPr>
              <a:t>Thank you!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EAAE5B-43A2-4BAC-9065-15D67219A47A}"/>
              </a:ext>
            </a:extLst>
          </p:cNvPr>
          <p:cNvSpPr txBox="1">
            <a:spLocks/>
          </p:cNvSpPr>
          <p:nvPr/>
        </p:nvSpPr>
        <p:spPr>
          <a:xfrm>
            <a:off x="347739" y="5612524"/>
            <a:ext cx="8590844" cy="7173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⭐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 github.com/0xaryan/Presentation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21AD9-2CCD-4443-8041-AB291DFE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32" y="2099156"/>
            <a:ext cx="56102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1718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maze Theme">
  <a:themeElements>
    <a:clrScheme name="Amaz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107C10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nt to Amaze Your Students-steps.potx" id="{DDF82B36-D49E-4FEB-AA4C-8FF22CACDE9E}" vid="{960F9124-D33D-4D54-87F8-D9AD1F4A77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0FA0FAA1F40A48AFF9B83E7A8535C8" ma:contentTypeVersion="6" ma:contentTypeDescription="Create a new document." ma:contentTypeScope="" ma:versionID="a29564c4913de883a27ffdcfd458aeb5">
  <xsd:schema xmlns:xsd="http://www.w3.org/2001/XMLSchema" xmlns:xs="http://www.w3.org/2001/XMLSchema" xmlns:p="http://schemas.microsoft.com/office/2006/metadata/properties" xmlns:ns2="b348f026-0623-4e77-bd1b-15beed583077" xmlns:ns3="59f4de77-fb23-43c4-8afd-72bf968a030f" targetNamespace="http://schemas.microsoft.com/office/2006/metadata/properties" ma:root="true" ma:fieldsID="474b71ccdbfe1ec76872f436b686490d" ns2:_="" ns3:_="">
    <xsd:import namespace="b348f026-0623-4e77-bd1b-15beed583077"/>
    <xsd:import namespace="59f4de77-fb23-43c4-8afd-72bf968a03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8f026-0623-4e77-bd1b-15beed583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f4de77-fb23-43c4-8afd-72bf968a03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7948B32-DA92-4A42-8187-3DC078F9DA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48f026-0623-4e77-bd1b-15beed583077"/>
    <ds:schemaRef ds:uri="59f4de77-fb23-43c4-8afd-72bf968a03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4F41DF-2C0E-4B10-85A9-6FC1BFD1B4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33DB80-C74E-47C7-BCEB-241650229159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59f4de77-fb23-43c4-8afd-72bf968a030f"/>
    <ds:schemaRef ds:uri="b348f026-0623-4e77-bd1b-15beed58307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1608</Words>
  <Application>Microsoft Office PowerPoint</Application>
  <PresentationFormat>Widescreen</PresentationFormat>
  <Paragraphs>366</Paragraphs>
  <Slides>93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4" baseType="lpstr">
      <vt:lpstr>Fira Code</vt:lpstr>
      <vt:lpstr>Georgia</vt:lpstr>
      <vt:lpstr>Gloria Hallelujah</vt:lpstr>
      <vt:lpstr>Segoe UI</vt:lpstr>
      <vt:lpstr>Consolas</vt:lpstr>
      <vt:lpstr>Calibri</vt:lpstr>
      <vt:lpstr>Arial</vt:lpstr>
      <vt:lpstr>Courier New</vt:lpstr>
      <vt:lpstr>Segoe UI Light</vt:lpstr>
      <vt:lpstr>Wingdings</vt:lpstr>
      <vt:lpstr>Amaze Theme</vt:lpstr>
      <vt:lpstr>Functional Programming design patterns with real world example</vt:lpstr>
      <vt:lpstr>Table of Contents</vt:lpstr>
      <vt:lpstr>Computation and Languages</vt:lpstr>
      <vt:lpstr>TOC :: Computation and Languages</vt:lpstr>
      <vt:lpstr>What is computation? (1934) And what does it mean to compute something?</vt:lpstr>
      <vt:lpstr>What is computation? (1934) And what does it mean to compute something?</vt:lpstr>
      <vt:lpstr>What is computation? (1934) And what does it mean to compute something?</vt:lpstr>
      <vt:lpstr>Object Oriented vs Functional</vt:lpstr>
      <vt:lpstr>Declarative Example</vt:lpstr>
      <vt:lpstr>Pure Example</vt:lpstr>
      <vt:lpstr>Functional Design Patterns</vt:lpstr>
      <vt:lpstr>OO Patterns</vt:lpstr>
      <vt:lpstr>TOC :: Functional Programming Design Patterns</vt:lpstr>
      <vt:lpstr>PowerPoint Presentation</vt:lpstr>
      <vt:lpstr>(Some) Core principles of FP</vt:lpstr>
      <vt:lpstr>Core principles</vt:lpstr>
      <vt:lpstr>PowerPoint Presentation</vt:lpstr>
      <vt:lpstr>Functions are things!</vt:lpstr>
      <vt:lpstr>Functions are things!</vt:lpstr>
      <vt:lpstr>Functions as inputs and outputs!</vt:lpstr>
      <vt:lpstr>PowerPoint Presentation</vt:lpstr>
      <vt:lpstr>PowerPoint Presentation</vt:lpstr>
      <vt:lpstr>PowerPoint Presentation</vt:lpstr>
      <vt:lpstr>PowerPoint Presentation</vt:lpstr>
      <vt:lpstr>Types are not Classes!</vt:lpstr>
      <vt:lpstr>Types are not Classes!</vt:lpstr>
      <vt:lpstr>Types separate data from behaviour</vt:lpstr>
      <vt:lpstr>Algebraic Data Types (ADTs)</vt:lpstr>
      <vt:lpstr>Algebraic Data Types (ADTs)</vt:lpstr>
      <vt:lpstr>Algebraic Data Types (ADTs)</vt:lpstr>
      <vt:lpstr>Algebraic Data Types (ADTs)</vt:lpstr>
      <vt:lpstr>PowerPoint Presentation</vt:lpstr>
      <vt:lpstr>PowerPoint Presentation</vt:lpstr>
      <vt:lpstr>PowerPoint Presentation</vt:lpstr>
      <vt:lpstr>Totallity</vt:lpstr>
      <vt:lpstr>Totallity</vt:lpstr>
      <vt:lpstr>Totallity</vt:lpstr>
      <vt:lpstr>Totallity</vt:lpstr>
      <vt:lpstr>Totallity</vt:lpstr>
      <vt:lpstr>PowerPoint Presentation</vt:lpstr>
      <vt:lpstr>PowerPoint Presentation</vt:lpstr>
      <vt:lpstr>Custom Operators</vt:lpstr>
      <vt:lpstr>PowerPoint Presentation</vt:lpstr>
      <vt:lpstr>Function composition</vt:lpstr>
      <vt:lpstr>Function composition</vt:lpstr>
      <vt:lpstr>Function composition</vt:lpstr>
      <vt:lpstr>Function composition</vt:lpstr>
      <vt:lpstr>PowerPoint Presentation</vt:lpstr>
      <vt:lpstr>PowerPoint Presentation</vt:lpstr>
      <vt:lpstr>Example of Function all the way down</vt:lpstr>
      <vt:lpstr>Functions all the way down - FParsec</vt:lpstr>
      <vt:lpstr>PowerPoint Presentation</vt:lpstr>
      <vt:lpstr>Functors, Applicatives and Monads</vt:lpstr>
      <vt:lpstr>PowerPoint Presentation</vt:lpstr>
      <vt:lpstr>Notations</vt:lpstr>
      <vt:lpstr>Notations</vt:lpstr>
      <vt:lpstr>Functors</vt:lpstr>
      <vt:lpstr>Problem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Applicatives</vt:lpstr>
      <vt:lpstr>Problem</vt:lpstr>
      <vt:lpstr>Solution</vt:lpstr>
      <vt:lpstr>Solution</vt:lpstr>
      <vt:lpstr>Monads</vt:lpstr>
      <vt:lpstr>PowerPoint Presentation</vt:lpstr>
      <vt:lpstr>PowerPoint Presentation</vt:lpstr>
      <vt:lpstr>Problem</vt:lpstr>
      <vt:lpstr>Problem</vt:lpstr>
      <vt:lpstr>Problem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Any questions?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2018-11-09T15:35:57Z</dcterms:created>
  <dcterms:modified xsi:type="dcterms:W3CDTF">2019-10-28T11:39:03Z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0x010100500FA0FAA1F40A48AFF9B83E7A8535C8</vt:lpwstr>
  </property>
</Properties>
</file>